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86" r:id="rId6"/>
    <p:sldId id="261" r:id="rId7"/>
    <p:sldId id="263" r:id="rId8"/>
    <p:sldId id="266" r:id="rId9"/>
    <p:sldId id="265" r:id="rId10"/>
    <p:sldId id="267" r:id="rId11"/>
    <p:sldId id="268" r:id="rId12"/>
    <p:sldId id="269" r:id="rId13"/>
    <p:sldId id="270" r:id="rId14"/>
    <p:sldId id="271" r:id="rId15"/>
    <p:sldId id="272" r:id="rId16"/>
    <p:sldId id="287" r:id="rId17"/>
    <p:sldId id="273" r:id="rId18"/>
    <p:sldId id="274" r:id="rId19"/>
    <p:sldId id="288" r:id="rId20"/>
    <p:sldId id="275" r:id="rId21"/>
    <p:sldId id="276" r:id="rId22"/>
    <p:sldId id="277" r:id="rId23"/>
    <p:sldId id="279" r:id="rId24"/>
    <p:sldId id="280" r:id="rId25"/>
    <p:sldId id="282" r:id="rId26"/>
    <p:sldId id="281" r:id="rId27"/>
    <p:sldId id="284" r:id="rId28"/>
    <p:sldId id="285" r:id="rId29"/>
    <p:sldId id="289" r:id="rId30"/>
    <p:sldId id="29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11" d="100"/>
          <a:sy n="111" d="100"/>
        </p:scale>
        <p:origin x="67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2BF1F5-22C0-48D1-B7CF-4FE35E832772}" type="datetimeFigureOut">
              <a:rPr lang="en-GB" smtClean="0"/>
              <a:t>25/02/2020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F3DA3-81A8-4F7B-BF92-0E67C480C951}" type="slidenum">
              <a:rPr lang="en-GB" smtClean="0"/>
              <a:t>‹#›</a:t>
            </a:fld>
            <a:endParaRPr lang="en-GB"/>
          </a:p>
        </p:txBody>
      </p:sp>
    </p:spTree>
    <p:extLst>
      <p:ext uri="{BB962C8B-B14F-4D97-AF65-F5344CB8AC3E}">
        <p14:creationId xmlns:p14="http://schemas.microsoft.com/office/powerpoint/2010/main" val="2693646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DF3DA3-81A8-4F7B-BF92-0E67C480C951}" type="slidenum">
              <a:rPr lang="en-GB" smtClean="0"/>
              <a:t>1</a:t>
            </a:fld>
            <a:endParaRPr lang="en-GB" dirty="0"/>
          </a:p>
        </p:txBody>
      </p:sp>
    </p:spTree>
    <p:extLst>
      <p:ext uri="{BB962C8B-B14F-4D97-AF65-F5344CB8AC3E}">
        <p14:creationId xmlns:p14="http://schemas.microsoft.com/office/powerpoint/2010/main" val="1884955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DF3DA3-81A8-4F7B-BF92-0E67C480C951}" type="slidenum">
              <a:rPr lang="en-GB" smtClean="0"/>
              <a:t>2</a:t>
            </a:fld>
            <a:endParaRPr lang="en-GB"/>
          </a:p>
        </p:txBody>
      </p:sp>
    </p:spTree>
    <p:extLst>
      <p:ext uri="{BB962C8B-B14F-4D97-AF65-F5344CB8AC3E}">
        <p14:creationId xmlns:p14="http://schemas.microsoft.com/office/powerpoint/2010/main" val="2804426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DF3DA3-81A8-4F7B-BF92-0E67C480C951}" type="slidenum">
              <a:rPr lang="en-GB" smtClean="0"/>
              <a:t>3</a:t>
            </a:fld>
            <a:endParaRPr lang="en-GB"/>
          </a:p>
        </p:txBody>
      </p:sp>
    </p:spTree>
    <p:extLst>
      <p:ext uri="{BB962C8B-B14F-4D97-AF65-F5344CB8AC3E}">
        <p14:creationId xmlns:p14="http://schemas.microsoft.com/office/powerpoint/2010/main" val="961605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DF3DA3-81A8-4F7B-BF92-0E67C480C951}" type="slidenum">
              <a:rPr lang="en-GB" smtClean="0"/>
              <a:t>4</a:t>
            </a:fld>
            <a:endParaRPr lang="en-GB"/>
          </a:p>
        </p:txBody>
      </p:sp>
    </p:spTree>
    <p:extLst>
      <p:ext uri="{BB962C8B-B14F-4D97-AF65-F5344CB8AC3E}">
        <p14:creationId xmlns:p14="http://schemas.microsoft.com/office/powerpoint/2010/main" val="2691121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DF3DA3-81A8-4F7B-BF92-0E67C480C951}" type="slidenum">
              <a:rPr lang="en-GB" smtClean="0"/>
              <a:t>5</a:t>
            </a:fld>
            <a:endParaRPr lang="en-GB"/>
          </a:p>
        </p:txBody>
      </p:sp>
    </p:spTree>
    <p:extLst>
      <p:ext uri="{BB962C8B-B14F-4D97-AF65-F5344CB8AC3E}">
        <p14:creationId xmlns:p14="http://schemas.microsoft.com/office/powerpoint/2010/main" val="26979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DF3DA3-81A8-4F7B-BF92-0E67C480C951}" type="slidenum">
              <a:rPr lang="en-GB" smtClean="0"/>
              <a:t>6</a:t>
            </a:fld>
            <a:endParaRPr lang="en-GB"/>
          </a:p>
        </p:txBody>
      </p:sp>
    </p:spTree>
    <p:extLst>
      <p:ext uri="{BB962C8B-B14F-4D97-AF65-F5344CB8AC3E}">
        <p14:creationId xmlns:p14="http://schemas.microsoft.com/office/powerpoint/2010/main" val="607386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026A-D0BD-4F66-931C-0E51F84ACAC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a:extLst>
              <a:ext uri="{FF2B5EF4-FFF2-40B4-BE49-F238E27FC236}">
                <a16:creationId xmlns:a16="http://schemas.microsoft.com/office/drawing/2014/main" id="{99D73FE3-B9DF-4928-8A53-809FFEAA8F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E52C8982-FBE9-4C01-AE4D-897DB9142D50}"/>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5" name="Footer Placeholder 4">
            <a:extLst>
              <a:ext uri="{FF2B5EF4-FFF2-40B4-BE49-F238E27FC236}">
                <a16:creationId xmlns:a16="http://schemas.microsoft.com/office/drawing/2014/main" id="{80B395ED-C778-47D4-96AD-C8BC49471D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7B3C17-24C3-4391-A349-73FE6FC087EE}"/>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2549084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73CD-AE27-48F3-B88B-69D6597E2B8A}"/>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6B19AC06-D8FC-49DF-8557-2BC7F45658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EA3DDC57-5F98-4F8E-AA3B-9CAE4D0BC465}"/>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5" name="Footer Placeholder 4">
            <a:extLst>
              <a:ext uri="{FF2B5EF4-FFF2-40B4-BE49-F238E27FC236}">
                <a16:creationId xmlns:a16="http://schemas.microsoft.com/office/drawing/2014/main" id="{8B2E7E30-8942-49E3-AAA1-5054FFA948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2FE829-8769-4C22-9773-4B16D889FC82}"/>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274903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4E4600-D306-4A71-B457-65434E1BCCB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90AFA8B7-F5AD-4004-8300-C2EFB5252F7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1A70460-1598-4415-ADF1-AA0683250EA8}"/>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5" name="Footer Placeholder 4">
            <a:extLst>
              <a:ext uri="{FF2B5EF4-FFF2-40B4-BE49-F238E27FC236}">
                <a16:creationId xmlns:a16="http://schemas.microsoft.com/office/drawing/2014/main" id="{76F61FBF-F1CD-4021-A264-2614E25983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51F978-B45C-4D21-A6AD-F202C1E71BA3}"/>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420377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DD02-580E-4DC0-91E9-B2D14460E10F}"/>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649B8ABA-B4A4-44F8-95C6-F3DE18E3769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5E484D25-19D7-4B5B-B21B-1D0D4DF3A73F}"/>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5" name="Footer Placeholder 4">
            <a:extLst>
              <a:ext uri="{FF2B5EF4-FFF2-40B4-BE49-F238E27FC236}">
                <a16:creationId xmlns:a16="http://schemas.microsoft.com/office/drawing/2014/main" id="{902F291F-356F-46CF-917E-BFD31158D7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6E6BE4-92E9-4CDE-B691-93C42CDC19CF}"/>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1875354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B1C9-50FE-4A57-B6AA-CEB3729373C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1ED8497-9BB0-4FA8-97EF-65121A71F7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E8100273-48C6-42C1-8F6F-DBADC71CE4A5}"/>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5" name="Footer Placeholder 4">
            <a:extLst>
              <a:ext uri="{FF2B5EF4-FFF2-40B4-BE49-F238E27FC236}">
                <a16:creationId xmlns:a16="http://schemas.microsoft.com/office/drawing/2014/main" id="{59C69C01-2A3F-43CC-A1FD-3F3C7DF943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CD8F7E-F8F0-499F-99B9-7FC142081E05}"/>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2648856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70D2-A9AD-4A52-9276-6DAD7A1249DB}"/>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6641DB69-53AD-4CF4-AA4F-7456F0983D9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3EDFCCBD-FD0C-405A-AFF7-FA16F195A3B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0BD5476C-C0C5-43B9-9637-0CF1C616D47B}"/>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6" name="Footer Placeholder 5">
            <a:extLst>
              <a:ext uri="{FF2B5EF4-FFF2-40B4-BE49-F238E27FC236}">
                <a16:creationId xmlns:a16="http://schemas.microsoft.com/office/drawing/2014/main" id="{9DFC3CF5-8728-4DC3-9934-7C26726721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FEB8D6-03A9-4C72-A6F2-F17E128A5ACC}"/>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290898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B57F-3DEE-44F7-9069-0C79398B01A9}"/>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1C80A074-1A1D-4CB5-8E08-7FA82EBFAD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75BDD694-8763-40D1-8CC6-6E1C398AE18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74611A4D-63A8-4815-8D0A-92EC833FE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C1E01745-0F1C-426A-9C3F-EBBA095EBF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368C64ED-88AE-4BB0-8670-4A0EE1C61965}"/>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8" name="Footer Placeholder 7">
            <a:extLst>
              <a:ext uri="{FF2B5EF4-FFF2-40B4-BE49-F238E27FC236}">
                <a16:creationId xmlns:a16="http://schemas.microsoft.com/office/drawing/2014/main" id="{FBA03399-C59C-4F1A-A085-2E8119850F0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6D6AA84-56AA-4B2B-8A08-A5338010A2DE}"/>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2601412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E67F-F3E6-4842-BC95-B9A5F2CED8B2}"/>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EE545618-E24F-402C-84E8-233CE52A1515}"/>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4" name="Footer Placeholder 3">
            <a:extLst>
              <a:ext uri="{FF2B5EF4-FFF2-40B4-BE49-F238E27FC236}">
                <a16:creationId xmlns:a16="http://schemas.microsoft.com/office/drawing/2014/main" id="{7B528295-EB62-476C-9856-D55515FABB5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D5F31B0-67A3-403B-A5C1-5664447AB326}"/>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8633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F4FFF7-3F7F-4AB3-B940-8E02F61CC1A1}"/>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3" name="Footer Placeholder 2">
            <a:extLst>
              <a:ext uri="{FF2B5EF4-FFF2-40B4-BE49-F238E27FC236}">
                <a16:creationId xmlns:a16="http://schemas.microsoft.com/office/drawing/2014/main" id="{03298F75-EDF3-4319-8E12-A2475E024FF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707DBFF-D8D3-496E-839F-75BFC2E523BF}"/>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1092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2476-14D9-4EEE-BE6D-12F49A8EA6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E1B160C-0914-4B68-B74B-3ADDA094C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1DB141BF-E98C-4E5F-B20E-2EB7A06372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3FA182FD-58F6-41B5-9260-FCD0D996264C}"/>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6" name="Footer Placeholder 5">
            <a:extLst>
              <a:ext uri="{FF2B5EF4-FFF2-40B4-BE49-F238E27FC236}">
                <a16:creationId xmlns:a16="http://schemas.microsoft.com/office/drawing/2014/main" id="{00D909AC-8F24-4DC1-B5DA-2FDB00E644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60707F-645F-4763-A9DC-14375E831AC9}"/>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1918396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55C2-F939-4082-8089-7EFA134823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F7C7206-6125-4C0A-A4F5-5D30291955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D171996-C506-4E46-9B86-D20A9315A8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C85B1A86-FFBF-48EB-B840-DC61EFBB8701}"/>
              </a:ext>
            </a:extLst>
          </p:cNvPr>
          <p:cNvSpPr>
            <a:spLocks noGrp="1"/>
          </p:cNvSpPr>
          <p:nvPr>
            <p:ph type="dt" sz="half" idx="10"/>
          </p:nvPr>
        </p:nvSpPr>
        <p:spPr/>
        <p:txBody>
          <a:bodyPr/>
          <a:lstStyle/>
          <a:p>
            <a:fld id="{DA5D4CB4-9DB3-41B1-91A4-627F2E4730E2}" type="datetimeFigureOut">
              <a:rPr lang="en-GB" smtClean="0"/>
              <a:t>25/02/2020</a:t>
            </a:fld>
            <a:endParaRPr lang="en-GB"/>
          </a:p>
        </p:txBody>
      </p:sp>
      <p:sp>
        <p:nvSpPr>
          <p:cNvPr id="6" name="Footer Placeholder 5">
            <a:extLst>
              <a:ext uri="{FF2B5EF4-FFF2-40B4-BE49-F238E27FC236}">
                <a16:creationId xmlns:a16="http://schemas.microsoft.com/office/drawing/2014/main" id="{93E3D1C6-E829-4527-B34D-56D872E111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10940A-BF9C-4A87-998E-F9F6DC13A6AF}"/>
              </a:ext>
            </a:extLst>
          </p:cNvPr>
          <p:cNvSpPr>
            <a:spLocks noGrp="1"/>
          </p:cNvSpPr>
          <p:nvPr>
            <p:ph type="sldNum" sz="quarter" idx="12"/>
          </p:nvPr>
        </p:nvSpPr>
        <p:spPr/>
        <p:txBody>
          <a:bodyPr/>
          <a:lstStyle/>
          <a:p>
            <a:fld id="{B01E6774-36D2-46B9-86D2-65A77BED9052}" type="slidenum">
              <a:rPr lang="en-GB" smtClean="0"/>
              <a:t>‹#›</a:t>
            </a:fld>
            <a:endParaRPr lang="en-GB"/>
          </a:p>
        </p:txBody>
      </p:sp>
    </p:spTree>
    <p:extLst>
      <p:ext uri="{BB962C8B-B14F-4D97-AF65-F5344CB8AC3E}">
        <p14:creationId xmlns:p14="http://schemas.microsoft.com/office/powerpoint/2010/main" val="3966727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2B2F-614C-4E50-922B-2064C2E708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6BCF0D3C-79BF-4D39-B4E6-D837EECC8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ACBDA661-C895-48B6-B221-386C5F3AFB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D4CB4-9DB3-41B1-91A4-627F2E4730E2}" type="datetimeFigureOut">
              <a:rPr lang="en-GB" smtClean="0"/>
              <a:t>25/02/2020</a:t>
            </a:fld>
            <a:endParaRPr lang="en-GB"/>
          </a:p>
        </p:txBody>
      </p:sp>
      <p:sp>
        <p:nvSpPr>
          <p:cNvPr id="5" name="Footer Placeholder 4">
            <a:extLst>
              <a:ext uri="{FF2B5EF4-FFF2-40B4-BE49-F238E27FC236}">
                <a16:creationId xmlns:a16="http://schemas.microsoft.com/office/drawing/2014/main" id="{CF3DDD32-9A57-4370-903D-CB56CA0074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27C82AD-03B3-4C0D-B61E-89F6D52B4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E6774-36D2-46B9-86D2-65A77BED9052}" type="slidenum">
              <a:rPr lang="en-GB" smtClean="0"/>
              <a:t>‹#›</a:t>
            </a:fld>
            <a:endParaRPr lang="en-GB"/>
          </a:p>
        </p:txBody>
      </p:sp>
    </p:spTree>
    <p:extLst>
      <p:ext uri="{BB962C8B-B14F-4D97-AF65-F5344CB8AC3E}">
        <p14:creationId xmlns:p14="http://schemas.microsoft.com/office/powerpoint/2010/main" val="2812236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fdc.energy.gov/fuels/prices.html" TargetMode="External"/><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afdc.energy.gov/data_downloa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cadelivers.org/lowcarbon-fuelstandard/%20(http:/www.cadelivers.org/low-carbon-fuel-standard/)" TargetMode="External"/><Relationship Id="rId5" Type="http://schemas.openxmlformats.org/officeDocument/2006/relationships/hyperlink" Target="https://cleancities.energy.gov/about/"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6724C07-0276-4078-9AB0-31941297F5AA}"/>
              </a:ext>
            </a:extLst>
          </p:cNvPr>
          <p:cNvPicPr>
            <a:picLocks noChangeAspect="1"/>
          </p:cNvPicPr>
          <p:nvPr/>
        </p:nvPicPr>
        <p:blipFill rotWithShape="1">
          <a:blip r:embed="rId3">
            <a:alphaModFix amt="50000"/>
          </a:blip>
          <a:srcRect b="8163"/>
          <a:stretch/>
        </p:blipFill>
        <p:spPr>
          <a:xfrm>
            <a:off x="20" y="1"/>
            <a:ext cx="12191980" cy="6857999"/>
          </a:xfrm>
          <a:prstGeom prst="rect">
            <a:avLst/>
          </a:prstGeom>
        </p:spPr>
      </p:pic>
      <p:sp>
        <p:nvSpPr>
          <p:cNvPr id="2" name="Title 1">
            <a:extLst>
              <a:ext uri="{FF2B5EF4-FFF2-40B4-BE49-F238E27FC236}">
                <a16:creationId xmlns:a16="http://schemas.microsoft.com/office/drawing/2014/main" id="{C5AB1817-F64F-46B8-95D1-2D337978375C}"/>
              </a:ext>
            </a:extLst>
          </p:cNvPr>
          <p:cNvSpPr>
            <a:spLocks noGrp="1"/>
          </p:cNvSpPr>
          <p:nvPr>
            <p:ph type="ctrTitle"/>
          </p:nvPr>
        </p:nvSpPr>
        <p:spPr>
          <a:xfrm>
            <a:off x="752354" y="528482"/>
            <a:ext cx="10656544" cy="3418485"/>
          </a:xfrm>
        </p:spPr>
        <p:txBody>
          <a:bodyPr>
            <a:normAutofit/>
          </a:bodyPr>
          <a:lstStyle/>
          <a:p>
            <a:r>
              <a:rPr lang="en-GB" b="1" u="sng" dirty="0">
                <a:solidFill>
                  <a:schemeClr val="tx1">
                    <a:lumMod val="20000"/>
                    <a:lumOff val="80000"/>
                  </a:schemeClr>
                </a:solidFill>
                <a:ea typeface="Adobe Song Std L" panose="02020300000000000000" pitchFamily="18" charset="-128"/>
              </a:rPr>
              <a:t>Alternative Fuel Stations</a:t>
            </a:r>
            <a:br>
              <a:rPr lang="en-GB" b="1" u="sng" dirty="0">
                <a:solidFill>
                  <a:schemeClr val="tx1">
                    <a:lumMod val="20000"/>
                    <a:lumOff val="80000"/>
                  </a:schemeClr>
                </a:solidFill>
                <a:ea typeface="Adobe Song Std L" panose="02020300000000000000" pitchFamily="18" charset="-128"/>
              </a:rPr>
            </a:br>
            <a:r>
              <a:rPr lang="en-GB" b="1" u="sng" dirty="0">
                <a:solidFill>
                  <a:schemeClr val="tx1">
                    <a:lumMod val="20000"/>
                    <a:lumOff val="80000"/>
                  </a:schemeClr>
                </a:solidFill>
                <a:ea typeface="Adobe Song Std L" panose="02020300000000000000" pitchFamily="18" charset="-128"/>
              </a:rPr>
              <a:t>Predicting Market Growth</a:t>
            </a:r>
          </a:p>
        </p:txBody>
      </p:sp>
      <p:sp>
        <p:nvSpPr>
          <p:cNvPr id="3" name="Subtitle 2">
            <a:extLst>
              <a:ext uri="{FF2B5EF4-FFF2-40B4-BE49-F238E27FC236}">
                <a16:creationId xmlns:a16="http://schemas.microsoft.com/office/drawing/2014/main" id="{C8C40844-9B0C-4C70-98FC-3BA9B094DDE3}"/>
              </a:ext>
            </a:extLst>
          </p:cNvPr>
          <p:cNvSpPr>
            <a:spLocks noGrp="1"/>
          </p:cNvSpPr>
          <p:nvPr>
            <p:ph type="subTitle" idx="1"/>
          </p:nvPr>
        </p:nvSpPr>
        <p:spPr>
          <a:xfrm>
            <a:off x="9099612" y="5513033"/>
            <a:ext cx="2816162" cy="1068742"/>
          </a:xfrm>
        </p:spPr>
        <p:txBody>
          <a:bodyPr>
            <a:normAutofit fontScale="92500" lnSpcReduction="10000"/>
          </a:bodyPr>
          <a:lstStyle/>
          <a:p>
            <a:r>
              <a:rPr lang="en-GB" sz="3200" b="1" dirty="0">
                <a:solidFill>
                  <a:schemeClr val="tx1">
                    <a:lumMod val="20000"/>
                    <a:lumOff val="80000"/>
                  </a:schemeClr>
                </a:solidFill>
                <a:latin typeface="Apple Chancery" panose="03020702040506060504" pitchFamily="66" charset="-79"/>
                <a:cs typeface="Apple Chancery" panose="03020702040506060504" pitchFamily="66" charset="-79"/>
              </a:rPr>
              <a:t>Priya </a:t>
            </a:r>
            <a:r>
              <a:rPr lang="en-GB" sz="3600" b="1" dirty="0">
                <a:solidFill>
                  <a:schemeClr val="tx1">
                    <a:lumMod val="20000"/>
                    <a:lumOff val="80000"/>
                  </a:schemeClr>
                </a:solidFill>
                <a:latin typeface="Apple Chancery" panose="03020702040506060504" pitchFamily="66" charset="-79"/>
                <a:cs typeface="Apple Chancery" panose="03020702040506060504" pitchFamily="66" charset="-79"/>
              </a:rPr>
              <a:t>Sathish</a:t>
            </a:r>
          </a:p>
          <a:p>
            <a:r>
              <a:rPr lang="en-GB" sz="3200" b="1" dirty="0">
                <a:solidFill>
                  <a:schemeClr val="tx1">
                    <a:lumMod val="20000"/>
                    <a:lumOff val="80000"/>
                  </a:schemeClr>
                </a:solidFill>
                <a:latin typeface="Apple Chancery" panose="03020702040506060504" pitchFamily="66" charset="-79"/>
                <a:cs typeface="Apple Chancery" panose="03020702040506060504" pitchFamily="66" charset="-79"/>
              </a:rPr>
              <a:t>Feb 2020</a:t>
            </a:r>
          </a:p>
        </p:txBody>
      </p:sp>
    </p:spTree>
    <p:extLst>
      <p:ext uri="{BB962C8B-B14F-4D97-AF65-F5344CB8AC3E}">
        <p14:creationId xmlns:p14="http://schemas.microsoft.com/office/powerpoint/2010/main" val="414832085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07A41CA-9F63-428E-8726-23DECD6272FE}"/>
              </a:ext>
            </a:extLst>
          </p:cNvPr>
          <p:cNvSpPr>
            <a:spLocks noGrp="1"/>
          </p:cNvSpPr>
          <p:nvPr>
            <p:ph type="title"/>
          </p:nvPr>
        </p:nvSpPr>
        <p:spPr>
          <a:xfrm>
            <a:off x="888631" y="4748557"/>
            <a:ext cx="3586879" cy="1777829"/>
          </a:xfrm>
        </p:spPr>
        <p:txBody>
          <a:bodyPr vert="horz" lIns="91440" tIns="45720" rIns="91440" bIns="45720" rtlCol="0" anchor="ctr">
            <a:normAutofit/>
          </a:bodyPr>
          <a:lstStyle/>
          <a:p>
            <a:r>
              <a:rPr lang="en-US" sz="3200" b="1" kern="1200" dirty="0">
                <a:solidFill>
                  <a:schemeClr val="tx1">
                    <a:lumMod val="20000"/>
                    <a:lumOff val="80000"/>
                  </a:schemeClr>
                </a:solidFill>
                <a:latin typeface="+mj-lt"/>
                <a:ea typeface="+mj-ea"/>
                <a:cs typeface="+mj-cs"/>
              </a:rPr>
              <a:t>Shift in Fuel Type over years</a:t>
            </a:r>
          </a:p>
        </p:txBody>
      </p:sp>
      <p:sp>
        <p:nvSpPr>
          <p:cNvPr id="56" name="Freeform: Shape 5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picture containing stationary, implement, pencil, food&#10;&#10;Description automatically generated">
            <a:extLst>
              <a:ext uri="{FF2B5EF4-FFF2-40B4-BE49-F238E27FC236}">
                <a16:creationId xmlns:a16="http://schemas.microsoft.com/office/drawing/2014/main" id="{07B467BA-BE6C-4258-B7F8-425DADC5C350}"/>
              </a:ext>
            </a:extLst>
          </p:cNvPr>
          <p:cNvPicPr>
            <a:picLocks noGrp="1" noChangeAspect="1"/>
          </p:cNvPicPr>
          <p:nvPr>
            <p:ph idx="1"/>
          </p:nvPr>
        </p:nvPicPr>
        <p:blipFill>
          <a:blip r:embed="rId2"/>
          <a:stretch>
            <a:fillRect/>
          </a:stretch>
        </p:blipFill>
        <p:spPr>
          <a:xfrm>
            <a:off x="643467" y="320039"/>
            <a:ext cx="10637835" cy="3870221"/>
          </a:xfrm>
          <a:prstGeom prst="rect">
            <a:avLst/>
          </a:prstGeom>
        </p:spPr>
      </p:pic>
      <p:sp>
        <p:nvSpPr>
          <p:cNvPr id="5" name="Content Placeholder 2">
            <a:extLst>
              <a:ext uri="{FF2B5EF4-FFF2-40B4-BE49-F238E27FC236}">
                <a16:creationId xmlns:a16="http://schemas.microsoft.com/office/drawing/2014/main" id="{8CF62CD8-D6DF-4BEE-8402-A67CA42C0151}"/>
              </a:ext>
            </a:extLst>
          </p:cNvPr>
          <p:cNvSpPr txBox="1">
            <a:spLocks/>
          </p:cNvSpPr>
          <p:nvPr/>
        </p:nvSpPr>
        <p:spPr>
          <a:xfrm>
            <a:off x="5118447" y="4767660"/>
            <a:ext cx="6281873" cy="17703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90’s most fuel stations were CNG</a:t>
            </a:r>
          </a:p>
          <a:p>
            <a:r>
              <a:rPr lang="en-US" sz="2400" dirty="0"/>
              <a:t>In 2000, there was a shift towards BD and E85</a:t>
            </a:r>
          </a:p>
          <a:p>
            <a:r>
              <a:rPr lang="en-US" sz="2400" dirty="0"/>
              <a:t>Since 2010, there is exponential growth in Electric fuel stations </a:t>
            </a:r>
          </a:p>
        </p:txBody>
      </p:sp>
    </p:spTree>
    <p:extLst>
      <p:ext uri="{BB962C8B-B14F-4D97-AF65-F5344CB8AC3E}">
        <p14:creationId xmlns:p14="http://schemas.microsoft.com/office/powerpoint/2010/main" val="5568796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DE4583-7D83-42A0-B5A8-EE604D6E0450}"/>
              </a:ext>
            </a:extLst>
          </p:cNvPr>
          <p:cNvSpPr>
            <a:spLocks noGrp="1"/>
          </p:cNvSpPr>
          <p:nvPr>
            <p:ph type="title"/>
          </p:nvPr>
        </p:nvSpPr>
        <p:spPr>
          <a:xfrm>
            <a:off x="643468" y="623392"/>
            <a:ext cx="3363974" cy="1607060"/>
          </a:xfrm>
          <a:noFill/>
          <a:ln w="19050">
            <a:noFill/>
          </a:ln>
        </p:spPr>
        <p:txBody>
          <a:bodyPr wrap="square" anchor="ctr">
            <a:normAutofit/>
          </a:bodyPr>
          <a:lstStyle/>
          <a:p>
            <a:pPr algn="ctr"/>
            <a:r>
              <a:rPr lang="en-GB" sz="3200" b="1" dirty="0">
                <a:solidFill>
                  <a:schemeClr val="tx1">
                    <a:lumMod val="20000"/>
                    <a:lumOff val="80000"/>
                  </a:schemeClr>
                </a:solidFill>
              </a:rPr>
              <a:t>Vehicle Sales by Year </a:t>
            </a:r>
          </a:p>
        </p:txBody>
      </p:sp>
      <p:sp>
        <p:nvSpPr>
          <p:cNvPr id="3" name="Content Placeholder 2">
            <a:extLst>
              <a:ext uri="{FF2B5EF4-FFF2-40B4-BE49-F238E27FC236}">
                <a16:creationId xmlns:a16="http://schemas.microsoft.com/office/drawing/2014/main" id="{D0864D4B-8436-44D6-BE2F-74FEB9670A45}"/>
              </a:ext>
            </a:extLst>
          </p:cNvPr>
          <p:cNvSpPr>
            <a:spLocks noGrp="1"/>
          </p:cNvSpPr>
          <p:nvPr>
            <p:ph idx="1"/>
          </p:nvPr>
        </p:nvSpPr>
        <p:spPr>
          <a:xfrm>
            <a:off x="643467" y="2230453"/>
            <a:ext cx="3857511" cy="3823214"/>
          </a:xfrm>
        </p:spPr>
        <p:txBody>
          <a:bodyPr>
            <a:normAutofit/>
          </a:bodyPr>
          <a:lstStyle/>
          <a:p>
            <a:r>
              <a:rPr lang="en-GB" sz="2000" dirty="0"/>
              <a:t>Alternative fuel equipped vehicles</a:t>
            </a:r>
          </a:p>
          <a:p>
            <a:r>
              <a:rPr lang="en-GB" sz="2000" dirty="0"/>
              <a:t>Dip in sales during recession</a:t>
            </a:r>
          </a:p>
          <a:p>
            <a:r>
              <a:rPr lang="en-GB" sz="2000" dirty="0"/>
              <a:t>With strong economy in last few years the growth rate for these vehicles is exponential</a:t>
            </a:r>
          </a:p>
          <a:p>
            <a:r>
              <a:rPr lang="en-GB" sz="2000" dirty="0"/>
              <a:t>This is also driven by environmental factors and User awareness </a:t>
            </a:r>
          </a:p>
        </p:txBody>
      </p:sp>
      <p:pic>
        <p:nvPicPr>
          <p:cNvPr id="4" name="Picture 3" descr="A screenshot of a cell phone&#10;&#10;Description automatically generated">
            <a:extLst>
              <a:ext uri="{FF2B5EF4-FFF2-40B4-BE49-F238E27FC236}">
                <a16:creationId xmlns:a16="http://schemas.microsoft.com/office/drawing/2014/main" id="{BBBED9C0-27D7-424B-99D5-CD40C84D6628}"/>
              </a:ext>
            </a:extLst>
          </p:cNvPr>
          <p:cNvPicPr>
            <a:picLocks noChangeAspect="1"/>
          </p:cNvPicPr>
          <p:nvPr/>
        </p:nvPicPr>
        <p:blipFill>
          <a:blip r:embed="rId2"/>
          <a:stretch>
            <a:fillRect/>
          </a:stretch>
        </p:blipFill>
        <p:spPr>
          <a:xfrm>
            <a:off x="5297763" y="1473694"/>
            <a:ext cx="6250769" cy="4579972"/>
          </a:xfrm>
          <a:prstGeom prst="rect">
            <a:avLst/>
          </a:prstGeom>
        </p:spPr>
      </p:pic>
    </p:spTree>
    <p:extLst>
      <p:ext uri="{BB962C8B-B14F-4D97-AF65-F5344CB8AC3E}">
        <p14:creationId xmlns:p14="http://schemas.microsoft.com/office/powerpoint/2010/main" val="422996371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BEA25-4D19-4247-A651-4290EB191CED}"/>
              </a:ext>
            </a:extLst>
          </p:cNvPr>
          <p:cNvSpPr>
            <a:spLocks noGrp="1"/>
          </p:cNvSpPr>
          <p:nvPr>
            <p:ph type="title"/>
          </p:nvPr>
        </p:nvSpPr>
        <p:spPr>
          <a:xfrm>
            <a:off x="1155557" y="4551036"/>
            <a:ext cx="4284420" cy="1687143"/>
          </a:xfrm>
        </p:spPr>
        <p:txBody>
          <a:bodyPr anchor="t">
            <a:normAutofit/>
          </a:bodyPr>
          <a:lstStyle/>
          <a:p>
            <a:r>
              <a:rPr lang="en-GB" sz="3200" b="1" dirty="0">
                <a:solidFill>
                  <a:schemeClr val="bg1">
                    <a:lumMod val="20000"/>
                    <a:lumOff val="80000"/>
                  </a:schemeClr>
                </a:solidFill>
              </a:rPr>
              <a:t>Regression plot – Vehicle Sales by Fuel Type</a:t>
            </a:r>
          </a:p>
        </p:txBody>
      </p:sp>
      <p:pic>
        <p:nvPicPr>
          <p:cNvPr id="5" name="Picture 4">
            <a:extLst>
              <a:ext uri="{FF2B5EF4-FFF2-40B4-BE49-F238E27FC236}">
                <a16:creationId xmlns:a16="http://schemas.microsoft.com/office/drawing/2014/main" id="{8623896C-CAF8-44DC-A353-0589473A4701}"/>
              </a:ext>
            </a:extLst>
          </p:cNvPr>
          <p:cNvPicPr>
            <a:picLocks noChangeAspect="1"/>
          </p:cNvPicPr>
          <p:nvPr/>
        </p:nvPicPr>
        <p:blipFill>
          <a:blip r:embed="rId2"/>
          <a:stretch>
            <a:fillRect/>
          </a:stretch>
        </p:blipFill>
        <p:spPr>
          <a:xfrm>
            <a:off x="1155556" y="643465"/>
            <a:ext cx="4044415" cy="3579308"/>
          </a:xfrm>
          <a:prstGeom prst="rect">
            <a:avLst/>
          </a:prstGeom>
        </p:spPr>
      </p:pic>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8DD3B72-1A81-4854-A76F-D672FCCA1AD9}"/>
              </a:ext>
            </a:extLst>
          </p:cNvPr>
          <p:cNvPicPr>
            <a:picLocks noChangeAspect="1"/>
          </p:cNvPicPr>
          <p:nvPr/>
        </p:nvPicPr>
        <p:blipFill rotWithShape="1">
          <a:blip r:embed="rId3"/>
          <a:srcRect t="7291"/>
          <a:stretch/>
        </p:blipFill>
        <p:spPr>
          <a:xfrm>
            <a:off x="6733360" y="663592"/>
            <a:ext cx="4362608" cy="3559181"/>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363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A5516EC-97AF-4731-940F-42EF4BC5E320}"/>
              </a:ext>
            </a:extLst>
          </p:cNvPr>
          <p:cNvSpPr txBox="1">
            <a:spLocks/>
          </p:cNvSpPr>
          <p:nvPr/>
        </p:nvSpPr>
        <p:spPr>
          <a:xfrm>
            <a:off x="6733360" y="4559269"/>
            <a:ext cx="4284420" cy="168714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solidFill>
                  <a:schemeClr val="bg1">
                    <a:lumMod val="20000"/>
                    <a:lumOff val="80000"/>
                  </a:schemeClr>
                </a:solidFill>
              </a:rPr>
              <a:t>Regression plot – Stations by Fuel Type</a:t>
            </a:r>
          </a:p>
        </p:txBody>
      </p:sp>
    </p:spTree>
    <p:extLst>
      <p:ext uri="{BB962C8B-B14F-4D97-AF65-F5344CB8AC3E}">
        <p14:creationId xmlns:p14="http://schemas.microsoft.com/office/powerpoint/2010/main" val="325890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A5B72-9A42-4433-B374-FE2BC568D3CB}"/>
              </a:ext>
            </a:extLst>
          </p:cNvPr>
          <p:cNvSpPr>
            <a:spLocks noGrp="1"/>
          </p:cNvSpPr>
          <p:nvPr>
            <p:ph type="title"/>
          </p:nvPr>
        </p:nvSpPr>
        <p:spPr>
          <a:xfrm>
            <a:off x="600075" y="655783"/>
            <a:ext cx="4846841" cy="1177925"/>
          </a:xfrm>
        </p:spPr>
        <p:txBody>
          <a:bodyPr vert="horz" lIns="91440" tIns="45720" rIns="91440" bIns="45720" rtlCol="0" anchor="t">
            <a:normAutofit/>
          </a:bodyPr>
          <a:lstStyle/>
          <a:p>
            <a:r>
              <a:rPr lang="en-US" sz="3200" b="1" dirty="0">
                <a:solidFill>
                  <a:schemeClr val="bg1">
                    <a:lumMod val="20000"/>
                    <a:lumOff val="80000"/>
                  </a:schemeClr>
                </a:solidFill>
              </a:rPr>
              <a:t>Correlation between Stations and Vehicles</a:t>
            </a:r>
          </a:p>
        </p:txBody>
      </p:sp>
      <p:sp>
        <p:nvSpPr>
          <p:cNvPr id="11" name="Rectangle 10">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498" y="4344448"/>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A8EFD07B-4103-44FB-B49F-3611ACCACD8B}"/>
              </a:ext>
            </a:extLst>
          </p:cNvPr>
          <p:cNvSpPr txBox="1">
            <a:spLocks/>
          </p:cNvSpPr>
          <p:nvPr/>
        </p:nvSpPr>
        <p:spPr>
          <a:xfrm>
            <a:off x="643467" y="2638043"/>
            <a:ext cx="5055997" cy="34156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solidFill>
                <a:schemeClr val="tx1">
                  <a:lumMod val="50000"/>
                  <a:lumOff val="50000"/>
                </a:schemeClr>
              </a:solidFill>
            </a:endParaRPr>
          </a:p>
        </p:txBody>
      </p:sp>
      <p:sp>
        <p:nvSpPr>
          <p:cNvPr id="6" name="Content Placeholder 5">
            <a:extLst>
              <a:ext uri="{FF2B5EF4-FFF2-40B4-BE49-F238E27FC236}">
                <a16:creationId xmlns:a16="http://schemas.microsoft.com/office/drawing/2014/main" id="{0984E386-781A-4494-84EF-CB141BF8E15F}"/>
              </a:ext>
            </a:extLst>
          </p:cNvPr>
          <p:cNvSpPr>
            <a:spLocks noGrp="1"/>
          </p:cNvSpPr>
          <p:nvPr>
            <p:ph idx="1"/>
          </p:nvPr>
        </p:nvSpPr>
        <p:spPr>
          <a:xfrm>
            <a:off x="680603" y="2037144"/>
            <a:ext cx="5084583" cy="1346348"/>
          </a:xfrm>
        </p:spPr>
        <p:txBody>
          <a:bodyPr/>
          <a:lstStyle/>
          <a:p>
            <a:r>
              <a:rPr lang="en-GB" sz="2400" dirty="0">
                <a:solidFill>
                  <a:schemeClr val="tx1">
                    <a:lumMod val="50000"/>
                    <a:lumOff val="50000"/>
                  </a:schemeClr>
                </a:solidFill>
              </a:rPr>
              <a:t>Strong correlation from the year 2005 </a:t>
            </a:r>
          </a:p>
          <a:p>
            <a:r>
              <a:rPr lang="en-GB" sz="2400" dirty="0">
                <a:solidFill>
                  <a:schemeClr val="tx1">
                    <a:lumMod val="50000"/>
                    <a:lumOff val="50000"/>
                  </a:schemeClr>
                </a:solidFill>
              </a:rPr>
              <a:t>Pearson co-efficient 64%</a:t>
            </a:r>
          </a:p>
          <a:p>
            <a:endParaRPr lang="en-GB" dirty="0">
              <a:solidFill>
                <a:schemeClr val="tx1">
                  <a:lumMod val="50000"/>
                  <a:lumOff val="50000"/>
                </a:schemeClr>
              </a:solidFill>
            </a:endParaRPr>
          </a:p>
          <a:p>
            <a:endParaRPr lang="en-GB" dirty="0">
              <a:solidFill>
                <a:schemeClr val="tx1">
                  <a:lumMod val="50000"/>
                  <a:lumOff val="50000"/>
                </a:schemeClr>
              </a:solidFill>
            </a:endParaRPr>
          </a:p>
        </p:txBody>
      </p:sp>
      <p:pic>
        <p:nvPicPr>
          <p:cNvPr id="7" name="Picture 6">
            <a:extLst>
              <a:ext uri="{FF2B5EF4-FFF2-40B4-BE49-F238E27FC236}">
                <a16:creationId xmlns:a16="http://schemas.microsoft.com/office/drawing/2014/main" id="{9199A366-E8B4-4F7D-8CE8-2E84880F4C51}"/>
              </a:ext>
            </a:extLst>
          </p:cNvPr>
          <p:cNvPicPr>
            <a:picLocks noChangeAspect="1"/>
          </p:cNvPicPr>
          <p:nvPr/>
        </p:nvPicPr>
        <p:blipFill>
          <a:blip r:embed="rId2"/>
          <a:stretch>
            <a:fillRect/>
          </a:stretch>
        </p:blipFill>
        <p:spPr>
          <a:xfrm>
            <a:off x="7146494" y="164308"/>
            <a:ext cx="3995002" cy="3652838"/>
          </a:xfrm>
          <a:prstGeom prst="rect">
            <a:avLst/>
          </a:prstGeom>
        </p:spPr>
      </p:pic>
      <p:pic>
        <p:nvPicPr>
          <p:cNvPr id="10" name="Picture 9">
            <a:extLst>
              <a:ext uri="{FF2B5EF4-FFF2-40B4-BE49-F238E27FC236}">
                <a16:creationId xmlns:a16="http://schemas.microsoft.com/office/drawing/2014/main" id="{F7A6E295-722F-4B7D-80FD-F68B4A7C89C0}"/>
              </a:ext>
            </a:extLst>
          </p:cNvPr>
          <p:cNvPicPr>
            <a:picLocks noChangeAspect="1"/>
          </p:cNvPicPr>
          <p:nvPr/>
        </p:nvPicPr>
        <p:blipFill>
          <a:blip r:embed="rId3"/>
          <a:stretch>
            <a:fillRect/>
          </a:stretch>
        </p:blipFill>
        <p:spPr>
          <a:xfrm>
            <a:off x="751782" y="3474508"/>
            <a:ext cx="4543425" cy="2981325"/>
          </a:xfrm>
          <a:prstGeom prst="rect">
            <a:avLst/>
          </a:prstGeom>
        </p:spPr>
      </p:pic>
      <p:pic>
        <p:nvPicPr>
          <p:cNvPr id="14" name="Picture 13">
            <a:extLst>
              <a:ext uri="{FF2B5EF4-FFF2-40B4-BE49-F238E27FC236}">
                <a16:creationId xmlns:a16="http://schemas.microsoft.com/office/drawing/2014/main" id="{858087BA-CE7A-44F1-9369-377AB5E3339D}"/>
              </a:ext>
            </a:extLst>
          </p:cNvPr>
          <p:cNvPicPr>
            <a:picLocks noChangeAspect="1"/>
          </p:cNvPicPr>
          <p:nvPr/>
        </p:nvPicPr>
        <p:blipFill>
          <a:blip r:embed="rId4"/>
          <a:stretch>
            <a:fillRect/>
          </a:stretch>
        </p:blipFill>
        <p:spPr>
          <a:xfrm>
            <a:off x="6120593" y="3924301"/>
            <a:ext cx="5948979" cy="2838450"/>
          </a:xfrm>
          <a:prstGeom prst="rect">
            <a:avLst/>
          </a:prstGeom>
        </p:spPr>
      </p:pic>
    </p:spTree>
    <p:extLst>
      <p:ext uri="{BB962C8B-B14F-4D97-AF65-F5344CB8AC3E}">
        <p14:creationId xmlns:p14="http://schemas.microsoft.com/office/powerpoint/2010/main" val="3465849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8CD5F-74BF-4C34-8935-121531813DF0}"/>
              </a:ext>
            </a:extLst>
          </p:cNvPr>
          <p:cNvSpPr>
            <a:spLocks noGrp="1"/>
          </p:cNvSpPr>
          <p:nvPr>
            <p:ph type="title"/>
          </p:nvPr>
        </p:nvSpPr>
        <p:spPr>
          <a:xfrm>
            <a:off x="497711" y="621792"/>
            <a:ext cx="5135646" cy="5413248"/>
          </a:xfrm>
        </p:spPr>
        <p:txBody>
          <a:bodyPr>
            <a:normAutofit/>
          </a:bodyPr>
          <a:lstStyle/>
          <a:p>
            <a:pPr algn="ctr"/>
            <a:r>
              <a:rPr lang="en-GB" b="1" dirty="0">
                <a:solidFill>
                  <a:schemeClr val="bg1">
                    <a:lumMod val="20000"/>
                    <a:lumOff val="80000"/>
                  </a:schemeClr>
                </a:solidFill>
              </a:rPr>
              <a:t>EDA Summary</a:t>
            </a:r>
          </a:p>
        </p:txBody>
      </p:sp>
      <p:sp>
        <p:nvSpPr>
          <p:cNvPr id="3" name="Content Placeholder 2">
            <a:extLst>
              <a:ext uri="{FF2B5EF4-FFF2-40B4-BE49-F238E27FC236}">
                <a16:creationId xmlns:a16="http://schemas.microsoft.com/office/drawing/2014/main" id="{0B18CD92-C70B-4524-B3C4-7FC5159D94FE}"/>
              </a:ext>
            </a:extLst>
          </p:cNvPr>
          <p:cNvSpPr>
            <a:spLocks noGrp="1"/>
          </p:cNvSpPr>
          <p:nvPr>
            <p:ph idx="1"/>
          </p:nvPr>
        </p:nvSpPr>
        <p:spPr>
          <a:xfrm>
            <a:off x="6521450" y="621792"/>
            <a:ext cx="4832349" cy="5413248"/>
          </a:xfrm>
        </p:spPr>
        <p:txBody>
          <a:bodyPr anchor="ctr">
            <a:normAutofit/>
          </a:bodyPr>
          <a:lstStyle/>
          <a:p>
            <a:pPr marL="0" indent="0">
              <a:buNone/>
            </a:pPr>
            <a:r>
              <a:rPr lang="en-GB" sz="2200" dirty="0"/>
              <a:t>Models and Algorithms that can be implemented with the dataset which could provide value to the stakeholders:</a:t>
            </a:r>
          </a:p>
          <a:p>
            <a:r>
              <a:rPr lang="en-GB" sz="2200" dirty="0">
                <a:solidFill>
                  <a:schemeClr val="accent6">
                    <a:lumMod val="75000"/>
                  </a:schemeClr>
                </a:solidFill>
              </a:rPr>
              <a:t>Predict the number of Alternative Fuel Stations </a:t>
            </a:r>
          </a:p>
          <a:p>
            <a:r>
              <a:rPr lang="en-GB" sz="2200" dirty="0"/>
              <a:t>Predict the number of Alternative Fuel Vehicles </a:t>
            </a:r>
          </a:p>
          <a:p>
            <a:r>
              <a:rPr lang="en-GB" sz="2200" dirty="0"/>
              <a:t>Predict best location for the next Alternative Fuel Station </a:t>
            </a:r>
          </a:p>
          <a:p>
            <a:r>
              <a:rPr lang="en-GB" sz="2200" dirty="0"/>
              <a:t>Assess individual fuel cost trend’s effect on the rate of change in the number of Alternative Fuel Stations and vehicles equipped with that  fuel type </a:t>
            </a:r>
          </a:p>
          <a:p>
            <a:endParaRPr lang="en-GB" sz="2200" dirty="0"/>
          </a:p>
        </p:txBody>
      </p:sp>
    </p:spTree>
    <p:extLst>
      <p:ext uri="{BB962C8B-B14F-4D97-AF65-F5344CB8AC3E}">
        <p14:creationId xmlns:p14="http://schemas.microsoft.com/office/powerpoint/2010/main" val="2214618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5038F9-46C4-8340-90B1-37358F4569B7}"/>
              </a:ext>
            </a:extLst>
          </p:cNvPr>
          <p:cNvSpPr>
            <a:spLocks noGrp="1"/>
          </p:cNvSpPr>
          <p:nvPr>
            <p:ph type="title"/>
          </p:nvPr>
        </p:nvSpPr>
        <p:spPr>
          <a:xfrm>
            <a:off x="542696" y="2384385"/>
            <a:ext cx="3194694" cy="4063277"/>
          </a:xfrm>
        </p:spPr>
        <p:txBody>
          <a:bodyPr vert="horz" lIns="91440" tIns="45720" rIns="91440" bIns="45720" rtlCol="0" anchor="t">
            <a:normAutofit/>
          </a:bodyPr>
          <a:lstStyle/>
          <a:p>
            <a:r>
              <a:rPr lang="en-US" sz="3700" kern="1200" dirty="0">
                <a:solidFill>
                  <a:srgbClr val="FFFFFF"/>
                </a:solidFill>
                <a:latin typeface="+mj-lt"/>
                <a:ea typeface="+mj-ea"/>
                <a:cs typeface="+mj-cs"/>
              </a:rPr>
              <a:t>Models Under Consideration to Predict the growth of Alternative Fuel stations </a:t>
            </a:r>
          </a:p>
        </p:txBody>
      </p:sp>
      <p:sp>
        <p:nvSpPr>
          <p:cNvPr id="3" name="Content Placeholder 2">
            <a:extLst>
              <a:ext uri="{FF2B5EF4-FFF2-40B4-BE49-F238E27FC236}">
                <a16:creationId xmlns:a16="http://schemas.microsoft.com/office/drawing/2014/main" id="{C33AB4EE-8AA7-E546-9749-700332A48307}"/>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2000" dirty="0"/>
              <a:t>ARIMA - Autoregressive Integrated Moving Average Model (Traditional Forecasting) </a:t>
            </a:r>
          </a:p>
          <a:p>
            <a:pPr marL="0" indent="0">
              <a:buNone/>
            </a:pPr>
            <a:r>
              <a:rPr lang="en-US" sz="2000" dirty="0"/>
              <a:t> – chosen due to the nonstationary property of the data</a:t>
            </a:r>
          </a:p>
          <a:p>
            <a:r>
              <a:rPr lang="en-US" sz="2000" dirty="0"/>
              <a:t>LSTM - Long Short-Term Memory Network (Deep Learning based Forecasting) </a:t>
            </a:r>
          </a:p>
          <a:p>
            <a:pPr marL="0" indent="0">
              <a:buNone/>
            </a:pPr>
            <a:r>
              <a:rPr lang="en-US" sz="2000" dirty="0"/>
              <a:t>– chosen for its learning capacity by preserving and training the features of given data for a longer period</a:t>
            </a:r>
          </a:p>
        </p:txBody>
      </p:sp>
      <p:cxnSp>
        <p:nvCxnSpPr>
          <p:cNvPr id="15" name="Straight Connector 14">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BD344B1-1E7D-3340-8808-2CC40485356A}"/>
              </a:ext>
            </a:extLst>
          </p:cNvPr>
          <p:cNvSpPr txBox="1">
            <a:spLocks/>
          </p:cNvSpPr>
          <p:nvPr/>
        </p:nvSpPr>
        <p:spPr>
          <a:xfrm>
            <a:off x="8451604" y="1412489"/>
            <a:ext cx="3197701" cy="43638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Goal is to compare the ARIMA and LSTM models with respect to their performance in reducing error rates. (66%Split)</a:t>
            </a:r>
          </a:p>
          <a:p>
            <a:r>
              <a:rPr lang="en-US" sz="2000" dirty="0"/>
              <a:t>Assessment Metric: Root Mean Squared Error (RMSE) – Measures the differences or residuals between actual and predicted. The main benefit is that it penalizes large errors.</a:t>
            </a:r>
          </a:p>
          <a:p>
            <a:r>
              <a:rPr lang="en-US" sz="2000" dirty="0"/>
              <a:t>Perform Hyperparameter tuning on the best model.</a:t>
            </a:r>
          </a:p>
        </p:txBody>
      </p:sp>
      <p:sp>
        <p:nvSpPr>
          <p:cNvPr id="4" name="TextBox 3">
            <a:extLst>
              <a:ext uri="{FF2B5EF4-FFF2-40B4-BE49-F238E27FC236}">
                <a16:creationId xmlns:a16="http://schemas.microsoft.com/office/drawing/2014/main" id="{31FCC21C-334D-3940-95D7-71DBA75B51A5}"/>
              </a:ext>
            </a:extLst>
          </p:cNvPr>
          <p:cNvSpPr txBox="1"/>
          <p:nvPr/>
        </p:nvSpPr>
        <p:spPr>
          <a:xfrm>
            <a:off x="127322" y="520861"/>
            <a:ext cx="3819645" cy="1446550"/>
          </a:xfrm>
          <a:prstGeom prst="rect">
            <a:avLst/>
          </a:prstGeom>
          <a:noFill/>
        </p:spPr>
        <p:txBody>
          <a:bodyPr wrap="square" rtlCol="0">
            <a:spAutoFit/>
          </a:bodyPr>
          <a:lstStyle/>
          <a:p>
            <a:pPr algn="ctr"/>
            <a:r>
              <a:rPr lang="en-US" sz="4400" b="1" u="sng" dirty="0">
                <a:solidFill>
                  <a:schemeClr val="tx1">
                    <a:lumMod val="20000"/>
                    <a:lumOff val="80000"/>
                  </a:schemeClr>
                </a:solidFill>
              </a:rPr>
              <a:t>Model Development</a:t>
            </a:r>
          </a:p>
        </p:txBody>
      </p:sp>
    </p:spTree>
    <p:extLst>
      <p:ext uri="{BB962C8B-B14F-4D97-AF65-F5344CB8AC3E}">
        <p14:creationId xmlns:p14="http://schemas.microsoft.com/office/powerpoint/2010/main" val="2715246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5038F9-46C4-8340-90B1-37358F4569B7}"/>
              </a:ext>
            </a:extLst>
          </p:cNvPr>
          <p:cNvSpPr>
            <a:spLocks noGrp="1"/>
          </p:cNvSpPr>
          <p:nvPr>
            <p:ph type="title"/>
          </p:nvPr>
        </p:nvSpPr>
        <p:spPr>
          <a:xfrm>
            <a:off x="542696" y="2384385"/>
            <a:ext cx="3194694" cy="2468969"/>
          </a:xfrm>
        </p:spPr>
        <p:txBody>
          <a:bodyPr vert="horz" lIns="91440" tIns="45720" rIns="91440" bIns="45720" rtlCol="0" anchor="t">
            <a:normAutofit/>
          </a:bodyPr>
          <a:lstStyle/>
          <a:p>
            <a:r>
              <a:rPr lang="en-US" sz="3700" kern="1200" dirty="0">
                <a:solidFill>
                  <a:srgbClr val="FFFFFF"/>
                </a:solidFill>
                <a:latin typeface="+mj-lt"/>
                <a:ea typeface="+mj-ea"/>
                <a:cs typeface="+mj-cs"/>
              </a:rPr>
              <a:t>Dickey Fuller Test and </a:t>
            </a:r>
            <a:br>
              <a:rPr lang="en-US" sz="3700" kern="1200" dirty="0">
                <a:solidFill>
                  <a:srgbClr val="FFFFFF"/>
                </a:solidFill>
                <a:latin typeface="+mj-lt"/>
                <a:ea typeface="+mj-ea"/>
                <a:cs typeface="+mj-cs"/>
              </a:rPr>
            </a:br>
            <a:r>
              <a:rPr lang="en-US" sz="3700" kern="1200" dirty="0">
                <a:solidFill>
                  <a:srgbClr val="FFFFFF"/>
                </a:solidFill>
                <a:latin typeface="+mj-lt"/>
                <a:ea typeface="+mj-ea"/>
                <a:cs typeface="+mj-cs"/>
              </a:rPr>
              <a:t>Naïve Forecast</a:t>
            </a:r>
          </a:p>
        </p:txBody>
      </p:sp>
      <p:cxnSp>
        <p:nvCxnSpPr>
          <p:cNvPr id="15" name="Straight Connector 14">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811820B-632D-D342-926E-BCE031F74592}"/>
              </a:ext>
            </a:extLst>
          </p:cNvPr>
          <p:cNvPicPr>
            <a:picLocks noChangeAspect="1"/>
          </p:cNvPicPr>
          <p:nvPr/>
        </p:nvPicPr>
        <p:blipFill>
          <a:blip r:embed="rId2"/>
          <a:stretch>
            <a:fillRect/>
          </a:stretch>
        </p:blipFill>
        <p:spPr>
          <a:xfrm>
            <a:off x="4279255" y="341826"/>
            <a:ext cx="3633491" cy="3615504"/>
          </a:xfrm>
          <a:prstGeom prst="rect">
            <a:avLst/>
          </a:prstGeom>
        </p:spPr>
      </p:pic>
      <p:pic>
        <p:nvPicPr>
          <p:cNvPr id="9" name="Picture 8">
            <a:extLst>
              <a:ext uri="{FF2B5EF4-FFF2-40B4-BE49-F238E27FC236}">
                <a16:creationId xmlns:a16="http://schemas.microsoft.com/office/drawing/2014/main" id="{6CDA7DFA-820F-7B4A-BCDB-755D891B1BF5}"/>
              </a:ext>
            </a:extLst>
          </p:cNvPr>
          <p:cNvPicPr>
            <a:picLocks noChangeAspect="1"/>
          </p:cNvPicPr>
          <p:nvPr/>
        </p:nvPicPr>
        <p:blipFill>
          <a:blip r:embed="rId3"/>
          <a:stretch>
            <a:fillRect/>
          </a:stretch>
        </p:blipFill>
        <p:spPr>
          <a:xfrm>
            <a:off x="8314513" y="355890"/>
            <a:ext cx="3692845" cy="3615504"/>
          </a:xfrm>
          <a:prstGeom prst="rect">
            <a:avLst/>
          </a:prstGeom>
        </p:spPr>
      </p:pic>
      <p:sp>
        <p:nvSpPr>
          <p:cNvPr id="10" name="TextBox 9">
            <a:extLst>
              <a:ext uri="{FF2B5EF4-FFF2-40B4-BE49-F238E27FC236}">
                <a16:creationId xmlns:a16="http://schemas.microsoft.com/office/drawing/2014/main" id="{F88887E2-7AF8-CE40-AA38-0650333824D1}"/>
              </a:ext>
            </a:extLst>
          </p:cNvPr>
          <p:cNvSpPr txBox="1"/>
          <p:nvPr/>
        </p:nvSpPr>
        <p:spPr>
          <a:xfrm>
            <a:off x="4279255" y="3977113"/>
            <a:ext cx="3850607" cy="2862322"/>
          </a:xfrm>
          <a:prstGeom prst="rect">
            <a:avLst/>
          </a:prstGeom>
          <a:noFill/>
        </p:spPr>
        <p:txBody>
          <a:bodyPr wrap="square" rtlCol="0">
            <a:spAutoFit/>
          </a:bodyPr>
          <a:lstStyle/>
          <a:p>
            <a:r>
              <a:rPr lang="en-US" dirty="0"/>
              <a:t>Null Hypothesis (H0): If failed to be rejected, it suggests the time series has a unit root, meaning it is non-stationary. It has some time dependent structure.</a:t>
            </a:r>
          </a:p>
          <a:p>
            <a:r>
              <a:rPr lang="en-US" dirty="0"/>
              <a:t>Alternate Hypothesis (H1): The null hypothesis is rejected; it suggests the time series does not have a unit root, meaning it is stationary. It does not have time-dependent structure.</a:t>
            </a:r>
          </a:p>
        </p:txBody>
      </p:sp>
      <p:sp>
        <p:nvSpPr>
          <p:cNvPr id="11" name="TextBox 10">
            <a:extLst>
              <a:ext uri="{FF2B5EF4-FFF2-40B4-BE49-F238E27FC236}">
                <a16:creationId xmlns:a16="http://schemas.microsoft.com/office/drawing/2014/main" id="{DFE62B99-F691-C449-936E-57EAB77D1F66}"/>
              </a:ext>
            </a:extLst>
          </p:cNvPr>
          <p:cNvSpPr txBox="1"/>
          <p:nvPr/>
        </p:nvSpPr>
        <p:spPr>
          <a:xfrm>
            <a:off x="8314513" y="3976191"/>
            <a:ext cx="3692844" cy="2031325"/>
          </a:xfrm>
          <a:prstGeom prst="rect">
            <a:avLst/>
          </a:prstGeom>
          <a:noFill/>
        </p:spPr>
        <p:txBody>
          <a:bodyPr wrap="square" rtlCol="0">
            <a:spAutoFit/>
          </a:bodyPr>
          <a:lstStyle/>
          <a:p>
            <a:r>
              <a:rPr lang="en-US" dirty="0"/>
              <a:t>From the plot of the persistence model predictions it is clear that the model is 1-step behind reality. There is a rising trend and year-to-year noise in the stations count, which highlights the limitations of the persistence technique.</a:t>
            </a:r>
          </a:p>
        </p:txBody>
      </p:sp>
    </p:spTree>
    <p:extLst>
      <p:ext uri="{BB962C8B-B14F-4D97-AF65-F5344CB8AC3E}">
        <p14:creationId xmlns:p14="http://schemas.microsoft.com/office/powerpoint/2010/main" val="1165611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635C-F6D3-F74F-B73C-2EA3E225ECA5}"/>
              </a:ext>
            </a:extLst>
          </p:cNvPr>
          <p:cNvSpPr>
            <a:spLocks noGrp="1"/>
          </p:cNvSpPr>
          <p:nvPr>
            <p:ph type="title"/>
          </p:nvPr>
        </p:nvSpPr>
        <p:spPr>
          <a:xfrm>
            <a:off x="473858" y="72293"/>
            <a:ext cx="3717920" cy="1790345"/>
          </a:xfrm>
        </p:spPr>
        <p:txBody>
          <a:bodyPr>
            <a:normAutofit/>
          </a:bodyPr>
          <a:lstStyle/>
          <a:p>
            <a:pPr algn="ctr"/>
            <a:r>
              <a:rPr lang="en-US" b="1" dirty="0">
                <a:solidFill>
                  <a:schemeClr val="bg1">
                    <a:lumMod val="20000"/>
                    <a:lumOff val="80000"/>
                  </a:schemeClr>
                </a:solidFill>
              </a:rPr>
              <a:t>ARIMA</a:t>
            </a:r>
          </a:p>
        </p:txBody>
      </p:sp>
      <p:sp>
        <p:nvSpPr>
          <p:cNvPr id="11" name="Content Placeholder 10">
            <a:extLst>
              <a:ext uri="{FF2B5EF4-FFF2-40B4-BE49-F238E27FC236}">
                <a16:creationId xmlns:a16="http://schemas.microsoft.com/office/drawing/2014/main" id="{CCBF91B0-2CF2-41B6-9999-FD88AB563DF4}"/>
              </a:ext>
            </a:extLst>
          </p:cNvPr>
          <p:cNvSpPr>
            <a:spLocks noGrp="1"/>
          </p:cNvSpPr>
          <p:nvPr>
            <p:ph idx="1"/>
          </p:nvPr>
        </p:nvSpPr>
        <p:spPr>
          <a:xfrm>
            <a:off x="458042" y="1434904"/>
            <a:ext cx="3733736" cy="3722103"/>
          </a:xfrm>
        </p:spPr>
        <p:txBody>
          <a:bodyPr>
            <a:normAutofit/>
          </a:bodyPr>
          <a:lstStyle/>
          <a:p>
            <a:pPr marL="0" indent="0">
              <a:buNone/>
            </a:pPr>
            <a:r>
              <a:rPr lang="en-US" sz="1800" dirty="0"/>
              <a:t>From the plots we determine the parameters p, q, d and fit an ARIMA(0,1,1) model. This sets the lag value to 0 for autoregression, uses a difference order of 1 to make the time series stationary, and uses a moving average model of 1.</a:t>
            </a:r>
          </a:p>
          <a:p>
            <a:pPr marL="0" indent="0">
              <a:buNone/>
            </a:pPr>
            <a:r>
              <a:rPr lang="en-US" sz="1800" dirty="0"/>
              <a:t>A line plot is created showing the expected values (blue) compared to the rolling forecast predictions (red). </a:t>
            </a:r>
          </a:p>
          <a:p>
            <a:pPr marL="0" indent="0">
              <a:buNone/>
            </a:pPr>
            <a:r>
              <a:rPr lang="en-US" sz="1800" dirty="0"/>
              <a:t>Test RMSE: 710.1796</a:t>
            </a:r>
          </a:p>
          <a:p>
            <a:pPr marL="0" indent="0">
              <a:buNone/>
            </a:pPr>
            <a:endParaRPr lang="en-US" sz="1800" dirty="0"/>
          </a:p>
        </p:txBody>
      </p:sp>
      <p:sp>
        <p:nvSpPr>
          <p:cNvPr id="16" name="Rectangle 15">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D90CBF6-81F9-5941-B9BB-DFAE6957AF63}"/>
              </a:ext>
            </a:extLst>
          </p:cNvPr>
          <p:cNvPicPr>
            <a:picLocks noChangeAspect="1"/>
          </p:cNvPicPr>
          <p:nvPr/>
        </p:nvPicPr>
        <p:blipFill>
          <a:blip r:embed="rId2"/>
          <a:stretch>
            <a:fillRect/>
          </a:stretch>
        </p:blipFill>
        <p:spPr>
          <a:xfrm>
            <a:off x="5009463" y="937197"/>
            <a:ext cx="3775899" cy="2435454"/>
          </a:xfrm>
          <a:prstGeom prst="rect">
            <a:avLst/>
          </a:prstGeom>
        </p:spPr>
      </p:pic>
      <p:sp>
        <p:nvSpPr>
          <p:cNvPr id="20" name="Rectangle 19">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2555EF0-B4FC-BC40-9FA8-F6180D408E81}"/>
              </a:ext>
            </a:extLst>
          </p:cNvPr>
          <p:cNvPicPr>
            <a:picLocks noChangeAspect="1"/>
          </p:cNvPicPr>
          <p:nvPr/>
        </p:nvPicPr>
        <p:blipFill>
          <a:blip r:embed="rId3"/>
          <a:stretch>
            <a:fillRect/>
          </a:stretch>
        </p:blipFill>
        <p:spPr>
          <a:xfrm>
            <a:off x="9279639" y="973461"/>
            <a:ext cx="2438503" cy="1719144"/>
          </a:xfrm>
          <a:prstGeom prst="rect">
            <a:avLst/>
          </a:prstGeom>
        </p:spPr>
      </p:pic>
      <p:sp>
        <p:nvSpPr>
          <p:cNvPr id="22" name="Rectangle 21">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6F0FE4F5-F866-6D4C-8247-AC181C6FE3AD}"/>
              </a:ext>
            </a:extLst>
          </p:cNvPr>
          <p:cNvPicPr>
            <a:picLocks noChangeAspect="1"/>
          </p:cNvPicPr>
          <p:nvPr/>
        </p:nvPicPr>
        <p:blipFill>
          <a:blip r:embed="rId4"/>
          <a:stretch>
            <a:fillRect/>
          </a:stretch>
        </p:blipFill>
        <p:spPr>
          <a:xfrm>
            <a:off x="5161653" y="4318312"/>
            <a:ext cx="3471519" cy="2065554"/>
          </a:xfrm>
          <a:prstGeom prst="rect">
            <a:avLst/>
          </a:prstGeom>
        </p:spPr>
      </p:pic>
      <p:sp>
        <p:nvSpPr>
          <p:cNvPr id="24" name="Rectangle 23">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BA15538-FC56-8347-8CB2-76AC3B825298}"/>
              </a:ext>
            </a:extLst>
          </p:cNvPr>
          <p:cNvPicPr>
            <a:picLocks noChangeAspect="1"/>
          </p:cNvPicPr>
          <p:nvPr/>
        </p:nvPicPr>
        <p:blipFill>
          <a:blip r:embed="rId5"/>
          <a:stretch>
            <a:fillRect/>
          </a:stretch>
        </p:blipFill>
        <p:spPr>
          <a:xfrm>
            <a:off x="9279639" y="4179701"/>
            <a:ext cx="2438503" cy="1694759"/>
          </a:xfrm>
          <a:prstGeom prst="rect">
            <a:avLst/>
          </a:prstGeom>
        </p:spPr>
      </p:pic>
      <p:pic>
        <p:nvPicPr>
          <p:cNvPr id="10" name="Picture 9">
            <a:extLst>
              <a:ext uri="{FF2B5EF4-FFF2-40B4-BE49-F238E27FC236}">
                <a16:creationId xmlns:a16="http://schemas.microsoft.com/office/drawing/2014/main" id="{43E9345C-9C06-8D4A-AEE6-DF1FB9ED0F1A}"/>
              </a:ext>
            </a:extLst>
          </p:cNvPr>
          <p:cNvPicPr>
            <a:picLocks noChangeAspect="1"/>
          </p:cNvPicPr>
          <p:nvPr/>
        </p:nvPicPr>
        <p:blipFill>
          <a:blip r:embed="rId6"/>
          <a:stretch>
            <a:fillRect/>
          </a:stretch>
        </p:blipFill>
        <p:spPr>
          <a:xfrm>
            <a:off x="0" y="5334000"/>
            <a:ext cx="4538409" cy="1524000"/>
          </a:xfrm>
          <a:prstGeom prst="rect">
            <a:avLst/>
          </a:prstGeom>
        </p:spPr>
      </p:pic>
    </p:spTree>
    <p:extLst>
      <p:ext uri="{BB962C8B-B14F-4D97-AF65-F5344CB8AC3E}">
        <p14:creationId xmlns:p14="http://schemas.microsoft.com/office/powerpoint/2010/main" val="232726021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6DA356D-05E7-1A4E-8BFB-958371BC000D}"/>
              </a:ext>
            </a:extLst>
          </p:cNvPr>
          <p:cNvPicPr>
            <a:picLocks noChangeAspect="1"/>
          </p:cNvPicPr>
          <p:nvPr/>
        </p:nvPicPr>
        <p:blipFill>
          <a:blip r:embed="rId2"/>
          <a:stretch>
            <a:fillRect/>
          </a:stretch>
        </p:blipFill>
        <p:spPr>
          <a:xfrm>
            <a:off x="4937825" y="1327558"/>
            <a:ext cx="6902195" cy="4254777"/>
          </a:xfrm>
          <a:prstGeom prst="rect">
            <a:avLst/>
          </a:prstGeom>
        </p:spPr>
      </p:pic>
      <p:sp>
        <p:nvSpPr>
          <p:cNvPr id="15" name="Title 14">
            <a:extLst>
              <a:ext uri="{FF2B5EF4-FFF2-40B4-BE49-F238E27FC236}">
                <a16:creationId xmlns:a16="http://schemas.microsoft.com/office/drawing/2014/main" id="{03F6550E-121B-674E-9C44-162FC1AE96C4}"/>
              </a:ext>
            </a:extLst>
          </p:cNvPr>
          <p:cNvSpPr>
            <a:spLocks noGrp="1"/>
          </p:cNvSpPr>
          <p:nvPr>
            <p:ph type="title"/>
          </p:nvPr>
        </p:nvSpPr>
        <p:spPr>
          <a:xfrm>
            <a:off x="838200" y="365125"/>
            <a:ext cx="3027744" cy="6174571"/>
          </a:xfrm>
        </p:spPr>
        <p:txBody>
          <a:bodyPr/>
          <a:lstStyle/>
          <a:p>
            <a:pPr algn="ctr"/>
            <a:r>
              <a:rPr lang="en-US" b="1" dirty="0">
                <a:solidFill>
                  <a:schemeClr val="tx1">
                    <a:lumMod val="20000"/>
                    <a:lumOff val="80000"/>
                  </a:schemeClr>
                </a:solidFill>
              </a:rPr>
              <a:t>Glimpse of Neural Network</a:t>
            </a:r>
            <a:br>
              <a:rPr lang="en-US" b="1" dirty="0">
                <a:solidFill>
                  <a:schemeClr val="tx1">
                    <a:lumMod val="20000"/>
                    <a:lumOff val="80000"/>
                  </a:schemeClr>
                </a:solidFill>
              </a:rPr>
            </a:br>
            <a:br>
              <a:rPr lang="en-US" b="1" dirty="0">
                <a:solidFill>
                  <a:schemeClr val="tx1">
                    <a:lumMod val="20000"/>
                    <a:lumOff val="80000"/>
                  </a:schemeClr>
                </a:solidFill>
              </a:rPr>
            </a:br>
            <a:r>
              <a:rPr lang="en-US" b="1" dirty="0">
                <a:solidFill>
                  <a:schemeClr val="tx1">
                    <a:lumMod val="20000"/>
                    <a:lumOff val="80000"/>
                  </a:schemeClr>
                </a:solidFill>
              </a:rPr>
              <a:t>Why LSTM?</a:t>
            </a:r>
          </a:p>
        </p:txBody>
      </p:sp>
    </p:spTree>
    <p:extLst>
      <p:ext uri="{BB962C8B-B14F-4D97-AF65-F5344CB8AC3E}">
        <p14:creationId xmlns:p14="http://schemas.microsoft.com/office/powerpoint/2010/main" val="19857969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C7635C-F6D3-F74F-B73C-2EA3E225ECA5}"/>
              </a:ext>
            </a:extLst>
          </p:cNvPr>
          <p:cNvSpPr>
            <a:spLocks noGrp="1"/>
          </p:cNvSpPr>
          <p:nvPr>
            <p:ph type="title"/>
          </p:nvPr>
        </p:nvSpPr>
        <p:spPr>
          <a:xfrm>
            <a:off x="643468" y="623392"/>
            <a:ext cx="3363974" cy="1607060"/>
          </a:xfrm>
          <a:noFill/>
          <a:ln w="19050">
            <a:noFill/>
          </a:ln>
        </p:spPr>
        <p:txBody>
          <a:bodyPr wrap="square" anchor="ctr">
            <a:normAutofit/>
          </a:bodyPr>
          <a:lstStyle/>
          <a:p>
            <a:pPr algn="ctr"/>
            <a:r>
              <a:rPr lang="en-US" b="1" dirty="0">
                <a:solidFill>
                  <a:schemeClr val="bg1">
                    <a:lumMod val="20000"/>
                    <a:lumOff val="80000"/>
                  </a:schemeClr>
                </a:solidFill>
              </a:rPr>
              <a:t>LSTM</a:t>
            </a:r>
          </a:p>
        </p:txBody>
      </p:sp>
      <p:sp>
        <p:nvSpPr>
          <p:cNvPr id="11" name="Content Placeholder 10">
            <a:extLst>
              <a:ext uri="{FF2B5EF4-FFF2-40B4-BE49-F238E27FC236}">
                <a16:creationId xmlns:a16="http://schemas.microsoft.com/office/drawing/2014/main" id="{CCBF91B0-2CF2-41B6-9999-FD88AB563DF4}"/>
              </a:ext>
            </a:extLst>
          </p:cNvPr>
          <p:cNvSpPr>
            <a:spLocks noGrp="1"/>
          </p:cNvSpPr>
          <p:nvPr>
            <p:ph idx="1"/>
          </p:nvPr>
        </p:nvSpPr>
        <p:spPr>
          <a:xfrm>
            <a:off x="643468" y="2230453"/>
            <a:ext cx="3363974" cy="3823214"/>
          </a:xfrm>
        </p:spPr>
        <p:txBody>
          <a:bodyPr>
            <a:normAutofit fontScale="70000" lnSpcReduction="20000"/>
          </a:bodyPr>
          <a:lstStyle/>
          <a:p>
            <a:r>
              <a:rPr lang="en-US" sz="2300" dirty="0"/>
              <a:t>Transform the time series into a supervised learning problem</a:t>
            </a:r>
          </a:p>
          <a:p>
            <a:r>
              <a:rPr lang="en-US" sz="2300" dirty="0"/>
              <a:t>Transform the time series data so that it is stationary.</a:t>
            </a:r>
          </a:p>
          <a:p>
            <a:r>
              <a:rPr lang="en-US" sz="2300" dirty="0"/>
              <a:t>Transform the observations to have a specific scale.</a:t>
            </a:r>
          </a:p>
          <a:p>
            <a:r>
              <a:rPr lang="en-US" sz="2300" dirty="0"/>
              <a:t>Develop LSTM model</a:t>
            </a:r>
          </a:p>
          <a:p>
            <a:pPr marL="0" indent="0">
              <a:buNone/>
            </a:pPr>
            <a:r>
              <a:rPr lang="en-US" sz="2300" dirty="0"/>
              <a:t>A line plot is created showing the expected values (blue) compared to the rolling forecast predictions (orange). </a:t>
            </a:r>
          </a:p>
          <a:p>
            <a:pPr marL="0" indent="0">
              <a:buNone/>
            </a:pPr>
            <a:r>
              <a:rPr lang="en-US" sz="2300" dirty="0"/>
              <a:t>Test RMSE: 521.25</a:t>
            </a:r>
          </a:p>
          <a:p>
            <a:pPr marL="0" indent="0">
              <a:buNone/>
            </a:pPr>
            <a:r>
              <a:rPr lang="en-US" sz="2300" dirty="0">
                <a:solidFill>
                  <a:srgbClr val="00B050"/>
                </a:solidFill>
              </a:rPr>
              <a:t>Average reduction in Error Rates obtained by LSTM is 27% compared to ARIMA indicating the superiority of LSTM over ARIMA.</a:t>
            </a:r>
          </a:p>
          <a:p>
            <a:pPr marL="0" indent="0">
              <a:buNone/>
            </a:pPr>
            <a:endParaRPr lang="en-US" sz="1700" dirty="0"/>
          </a:p>
        </p:txBody>
      </p:sp>
      <p:pic>
        <p:nvPicPr>
          <p:cNvPr id="3" name="Picture 2">
            <a:extLst>
              <a:ext uri="{FF2B5EF4-FFF2-40B4-BE49-F238E27FC236}">
                <a16:creationId xmlns:a16="http://schemas.microsoft.com/office/drawing/2014/main" id="{26FA0F8D-B449-7345-BD0C-0344A3C88434}"/>
              </a:ext>
            </a:extLst>
          </p:cNvPr>
          <p:cNvPicPr>
            <a:picLocks noChangeAspect="1"/>
          </p:cNvPicPr>
          <p:nvPr/>
        </p:nvPicPr>
        <p:blipFill>
          <a:blip r:embed="rId2"/>
          <a:stretch>
            <a:fillRect/>
          </a:stretch>
        </p:blipFill>
        <p:spPr>
          <a:xfrm>
            <a:off x="5297763" y="1317067"/>
            <a:ext cx="6250769" cy="4062999"/>
          </a:xfrm>
          <a:prstGeom prst="rect">
            <a:avLst/>
          </a:prstGeom>
        </p:spPr>
      </p:pic>
    </p:spTree>
    <p:extLst>
      <p:ext uri="{BB962C8B-B14F-4D97-AF65-F5344CB8AC3E}">
        <p14:creationId xmlns:p14="http://schemas.microsoft.com/office/powerpoint/2010/main" val="23483808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4496A-E8A5-4664-B627-E6BE6E8058D4}"/>
              </a:ext>
            </a:extLst>
          </p:cNvPr>
          <p:cNvSpPr>
            <a:spLocks noGrp="1"/>
          </p:cNvSpPr>
          <p:nvPr>
            <p:ph type="title"/>
          </p:nvPr>
        </p:nvSpPr>
        <p:spPr>
          <a:xfrm>
            <a:off x="838200" y="621792"/>
            <a:ext cx="5007015" cy="5413248"/>
          </a:xfrm>
        </p:spPr>
        <p:txBody>
          <a:bodyPr>
            <a:normAutofit/>
          </a:bodyPr>
          <a:lstStyle/>
          <a:p>
            <a:r>
              <a:rPr lang="en-GB" sz="5200" b="1" u="sng" dirty="0">
                <a:solidFill>
                  <a:schemeClr val="bg1">
                    <a:lumMod val="20000"/>
                    <a:lumOff val="80000"/>
                  </a:schemeClr>
                </a:solidFill>
              </a:rPr>
              <a:t>Problem Synopsis</a:t>
            </a:r>
          </a:p>
        </p:txBody>
      </p:sp>
      <p:sp>
        <p:nvSpPr>
          <p:cNvPr id="3" name="Content Placeholder 2">
            <a:extLst>
              <a:ext uri="{FF2B5EF4-FFF2-40B4-BE49-F238E27FC236}">
                <a16:creationId xmlns:a16="http://schemas.microsoft.com/office/drawing/2014/main" id="{8B9C4BCA-E7E6-46CE-9F8B-3F55594087AD}"/>
              </a:ext>
            </a:extLst>
          </p:cNvPr>
          <p:cNvSpPr>
            <a:spLocks noGrp="1"/>
          </p:cNvSpPr>
          <p:nvPr>
            <p:ph idx="1"/>
          </p:nvPr>
        </p:nvSpPr>
        <p:spPr>
          <a:xfrm>
            <a:off x="6178552" y="621792"/>
            <a:ext cx="5652377" cy="5413248"/>
          </a:xfrm>
        </p:spPr>
        <p:txBody>
          <a:bodyPr anchor="ctr">
            <a:normAutofit/>
          </a:bodyPr>
          <a:lstStyle/>
          <a:p>
            <a:pPr marL="0" indent="0">
              <a:buNone/>
            </a:pPr>
            <a:r>
              <a:rPr lang="en-GB" sz="2400" dirty="0"/>
              <a:t>Transport sector uses Petroleum based fuel conventionally </a:t>
            </a:r>
          </a:p>
          <a:p>
            <a:r>
              <a:rPr lang="en-GB" sz="2400" dirty="0"/>
              <a:t>Economic impact</a:t>
            </a:r>
          </a:p>
          <a:p>
            <a:r>
              <a:rPr lang="en-GB" sz="2400" dirty="0"/>
              <a:t>Environmental quality</a:t>
            </a:r>
          </a:p>
          <a:p>
            <a:r>
              <a:rPr lang="en-GB" sz="2400" dirty="0"/>
              <a:t>Fuel cost</a:t>
            </a:r>
          </a:p>
          <a:p>
            <a:r>
              <a:rPr lang="en-GB" sz="2400" dirty="0"/>
              <a:t>Dependency</a:t>
            </a:r>
          </a:p>
          <a:p>
            <a:r>
              <a:rPr lang="en-GB" sz="2400" dirty="0"/>
              <a:t>Energy security</a:t>
            </a:r>
          </a:p>
          <a:p>
            <a:pPr marL="0" indent="0">
              <a:buNone/>
            </a:pPr>
            <a:endParaRPr lang="en-GB" sz="2400" dirty="0"/>
          </a:p>
          <a:p>
            <a:pPr marL="0" indent="0">
              <a:buNone/>
            </a:pPr>
            <a:r>
              <a:rPr lang="en-GB" sz="2400" dirty="0"/>
              <a:t>………. driving the necessity for Alternative Fuel sources, its availability and access.</a:t>
            </a:r>
          </a:p>
        </p:txBody>
      </p:sp>
    </p:spTree>
    <p:extLst>
      <p:ext uri="{BB962C8B-B14F-4D97-AF65-F5344CB8AC3E}">
        <p14:creationId xmlns:p14="http://schemas.microsoft.com/office/powerpoint/2010/main" val="3562342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C7635C-F6D3-F74F-B73C-2EA3E225ECA5}"/>
              </a:ext>
            </a:extLst>
          </p:cNvPr>
          <p:cNvSpPr>
            <a:spLocks noGrp="1"/>
          </p:cNvSpPr>
          <p:nvPr>
            <p:ph type="title"/>
          </p:nvPr>
        </p:nvSpPr>
        <p:spPr>
          <a:xfrm>
            <a:off x="643468" y="74747"/>
            <a:ext cx="3363974" cy="1607060"/>
          </a:xfrm>
          <a:noFill/>
          <a:ln w="19050">
            <a:noFill/>
          </a:ln>
        </p:spPr>
        <p:txBody>
          <a:bodyPr wrap="square" anchor="ctr">
            <a:normAutofit/>
          </a:bodyPr>
          <a:lstStyle/>
          <a:p>
            <a:pPr algn="ctr"/>
            <a:r>
              <a:rPr lang="en-US" b="1" dirty="0">
                <a:solidFill>
                  <a:schemeClr val="tx1">
                    <a:lumMod val="20000"/>
                    <a:lumOff val="80000"/>
                  </a:schemeClr>
                </a:solidFill>
              </a:rPr>
              <a:t>LSTM </a:t>
            </a:r>
            <a:br>
              <a:rPr lang="en-US" b="1" dirty="0">
                <a:solidFill>
                  <a:schemeClr val="tx1">
                    <a:lumMod val="20000"/>
                    <a:lumOff val="80000"/>
                  </a:schemeClr>
                </a:solidFill>
              </a:rPr>
            </a:br>
            <a:r>
              <a:rPr lang="en-US" b="1" dirty="0">
                <a:solidFill>
                  <a:schemeClr val="tx1">
                    <a:lumMod val="20000"/>
                    <a:lumOff val="80000"/>
                  </a:schemeClr>
                </a:solidFill>
              </a:rPr>
              <a:t>Model</a:t>
            </a:r>
          </a:p>
        </p:txBody>
      </p:sp>
      <p:sp>
        <p:nvSpPr>
          <p:cNvPr id="11" name="Content Placeholder 10">
            <a:extLst>
              <a:ext uri="{FF2B5EF4-FFF2-40B4-BE49-F238E27FC236}">
                <a16:creationId xmlns:a16="http://schemas.microsoft.com/office/drawing/2014/main" id="{CCBF91B0-2CF2-41B6-9999-FD88AB563DF4}"/>
              </a:ext>
            </a:extLst>
          </p:cNvPr>
          <p:cNvSpPr>
            <a:spLocks noGrp="1"/>
          </p:cNvSpPr>
          <p:nvPr>
            <p:ph idx="1"/>
          </p:nvPr>
        </p:nvSpPr>
        <p:spPr>
          <a:xfrm>
            <a:off x="643468" y="1519312"/>
            <a:ext cx="3363974" cy="5205580"/>
          </a:xfrm>
        </p:spPr>
        <p:txBody>
          <a:bodyPr>
            <a:normAutofit fontScale="92500" lnSpcReduction="20000"/>
          </a:bodyPr>
          <a:lstStyle/>
          <a:p>
            <a:r>
              <a:rPr lang="en-US" sz="1800" dirty="0"/>
              <a:t>Consider Monthly data</a:t>
            </a:r>
          </a:p>
          <a:p>
            <a:r>
              <a:rPr lang="en-US" sz="1800" dirty="0"/>
              <a:t>Model Evaluation: A rolling-forecast scenario will be used, also called walk-forward model validation. The root mean squared error (RMSE) will be used as it punishes large errors and results in a score that is in the same units as the forecast data, namely monthly growth in the number of Alternative Fuel Stations.</a:t>
            </a:r>
          </a:p>
          <a:p>
            <a:r>
              <a:rPr lang="en-US" sz="1800" dirty="0">
                <a:solidFill>
                  <a:srgbClr val="FF0000"/>
                </a:solidFill>
              </a:rPr>
              <a:t>Drawbacks: A difficulty with neural networks is that they give different results with different starting conditions.</a:t>
            </a:r>
          </a:p>
          <a:p>
            <a:r>
              <a:rPr lang="en-US" sz="1800" dirty="0">
                <a:solidFill>
                  <a:srgbClr val="00B050"/>
                </a:solidFill>
              </a:rPr>
              <a:t>Approach: Develop a robust model repeating the experiment multiple times, then take the average RMSE as an indication of how well the configuration would be expected to perform on unseen data on average. This is often called multiple repeats or multiple restarts.</a:t>
            </a:r>
          </a:p>
          <a:p>
            <a:endParaRPr lang="en-US" sz="1800" dirty="0"/>
          </a:p>
          <a:p>
            <a:pPr marL="0" indent="0">
              <a:buNone/>
            </a:pPr>
            <a:endParaRPr lang="en-US" sz="1700" dirty="0"/>
          </a:p>
          <a:p>
            <a:pPr marL="0" indent="0">
              <a:buNone/>
            </a:pPr>
            <a:endParaRPr lang="en-US" sz="1700" dirty="0"/>
          </a:p>
        </p:txBody>
      </p:sp>
      <p:pic>
        <p:nvPicPr>
          <p:cNvPr id="4" name="Picture 3">
            <a:extLst>
              <a:ext uri="{FF2B5EF4-FFF2-40B4-BE49-F238E27FC236}">
                <a16:creationId xmlns:a16="http://schemas.microsoft.com/office/drawing/2014/main" id="{BDDFB3D2-423A-3F43-8F8D-ACBA701C3997}"/>
              </a:ext>
            </a:extLst>
          </p:cNvPr>
          <p:cNvPicPr>
            <a:picLocks noChangeAspect="1"/>
          </p:cNvPicPr>
          <p:nvPr/>
        </p:nvPicPr>
        <p:blipFill>
          <a:blip r:embed="rId2"/>
          <a:stretch>
            <a:fillRect/>
          </a:stretch>
        </p:blipFill>
        <p:spPr>
          <a:xfrm>
            <a:off x="5456993" y="1237956"/>
            <a:ext cx="5955711" cy="3798277"/>
          </a:xfrm>
          <a:prstGeom prst="rect">
            <a:avLst/>
          </a:prstGeom>
        </p:spPr>
      </p:pic>
    </p:spTree>
    <p:extLst>
      <p:ext uri="{BB962C8B-B14F-4D97-AF65-F5344CB8AC3E}">
        <p14:creationId xmlns:p14="http://schemas.microsoft.com/office/powerpoint/2010/main" val="262514895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C7635C-F6D3-F74F-B73C-2EA3E225ECA5}"/>
              </a:ext>
            </a:extLst>
          </p:cNvPr>
          <p:cNvSpPr>
            <a:spLocks noGrp="1"/>
          </p:cNvSpPr>
          <p:nvPr>
            <p:ph type="title"/>
          </p:nvPr>
        </p:nvSpPr>
        <p:spPr>
          <a:xfrm>
            <a:off x="643468" y="440508"/>
            <a:ext cx="3363974" cy="1607060"/>
          </a:xfrm>
          <a:noFill/>
          <a:ln w="19050">
            <a:noFill/>
          </a:ln>
        </p:spPr>
        <p:txBody>
          <a:bodyPr wrap="square" anchor="ctr">
            <a:normAutofit/>
          </a:bodyPr>
          <a:lstStyle/>
          <a:p>
            <a:pPr algn="ctr"/>
            <a:r>
              <a:rPr lang="en-US" b="1" dirty="0">
                <a:solidFill>
                  <a:schemeClr val="tx1">
                    <a:lumMod val="20000"/>
                    <a:lumOff val="80000"/>
                  </a:schemeClr>
                </a:solidFill>
              </a:rPr>
              <a:t>LSTM </a:t>
            </a:r>
            <a:br>
              <a:rPr lang="en-US" b="1" dirty="0">
                <a:solidFill>
                  <a:schemeClr val="tx1">
                    <a:lumMod val="20000"/>
                    <a:lumOff val="80000"/>
                  </a:schemeClr>
                </a:solidFill>
              </a:rPr>
            </a:br>
            <a:r>
              <a:rPr lang="en-US" b="1" dirty="0">
                <a:solidFill>
                  <a:schemeClr val="tx1">
                    <a:lumMod val="20000"/>
                    <a:lumOff val="80000"/>
                  </a:schemeClr>
                </a:solidFill>
              </a:rPr>
              <a:t>Robust Model</a:t>
            </a:r>
          </a:p>
        </p:txBody>
      </p:sp>
      <p:sp>
        <p:nvSpPr>
          <p:cNvPr id="11" name="Content Placeholder 10">
            <a:extLst>
              <a:ext uri="{FF2B5EF4-FFF2-40B4-BE49-F238E27FC236}">
                <a16:creationId xmlns:a16="http://schemas.microsoft.com/office/drawing/2014/main" id="{CCBF91B0-2CF2-41B6-9999-FD88AB563DF4}"/>
              </a:ext>
            </a:extLst>
          </p:cNvPr>
          <p:cNvSpPr>
            <a:spLocks noGrp="1"/>
          </p:cNvSpPr>
          <p:nvPr>
            <p:ph idx="1"/>
          </p:nvPr>
        </p:nvSpPr>
        <p:spPr>
          <a:xfrm>
            <a:off x="643468" y="2194560"/>
            <a:ext cx="3363974" cy="4530331"/>
          </a:xfrm>
        </p:spPr>
        <p:txBody>
          <a:bodyPr>
            <a:normAutofit/>
          </a:bodyPr>
          <a:lstStyle/>
          <a:p>
            <a:r>
              <a:rPr lang="en-US" sz="1800" dirty="0"/>
              <a:t>We will use 30 repeats as that would be adequate to provide a good distribution of RMSE scores.</a:t>
            </a:r>
          </a:p>
          <a:p>
            <a:r>
              <a:rPr lang="en-US" sz="1800" dirty="0">
                <a:solidFill>
                  <a:srgbClr val="00B050"/>
                </a:solidFill>
              </a:rPr>
              <a:t>Next Step: Tune the Hyperparameters and explore different configurations.</a:t>
            </a:r>
          </a:p>
          <a:p>
            <a:pPr marL="0" indent="0">
              <a:buNone/>
            </a:pPr>
            <a:endParaRPr lang="en-US" sz="1700" dirty="0"/>
          </a:p>
          <a:p>
            <a:pPr marL="0" indent="0">
              <a:buNone/>
            </a:pPr>
            <a:endParaRPr lang="en-US" sz="1700" dirty="0"/>
          </a:p>
        </p:txBody>
      </p:sp>
      <p:pic>
        <p:nvPicPr>
          <p:cNvPr id="3" name="Picture 2">
            <a:extLst>
              <a:ext uri="{FF2B5EF4-FFF2-40B4-BE49-F238E27FC236}">
                <a16:creationId xmlns:a16="http://schemas.microsoft.com/office/drawing/2014/main" id="{03E7CEAA-5CF8-9142-8414-526C5F4196CD}"/>
              </a:ext>
            </a:extLst>
          </p:cNvPr>
          <p:cNvPicPr>
            <a:picLocks noChangeAspect="1"/>
          </p:cNvPicPr>
          <p:nvPr/>
        </p:nvPicPr>
        <p:blipFill>
          <a:blip r:embed="rId2"/>
          <a:stretch>
            <a:fillRect/>
          </a:stretch>
        </p:blipFill>
        <p:spPr>
          <a:xfrm>
            <a:off x="6096000" y="758288"/>
            <a:ext cx="4953000" cy="3175000"/>
          </a:xfrm>
          <a:prstGeom prst="rect">
            <a:avLst/>
          </a:prstGeom>
        </p:spPr>
      </p:pic>
      <p:pic>
        <p:nvPicPr>
          <p:cNvPr id="5" name="Picture 4">
            <a:extLst>
              <a:ext uri="{FF2B5EF4-FFF2-40B4-BE49-F238E27FC236}">
                <a16:creationId xmlns:a16="http://schemas.microsoft.com/office/drawing/2014/main" id="{C56E54E9-9A3A-444F-950A-483EA7827932}"/>
              </a:ext>
            </a:extLst>
          </p:cNvPr>
          <p:cNvPicPr>
            <a:picLocks noChangeAspect="1"/>
          </p:cNvPicPr>
          <p:nvPr/>
        </p:nvPicPr>
        <p:blipFill>
          <a:blip r:embed="rId3"/>
          <a:stretch>
            <a:fillRect/>
          </a:stretch>
        </p:blipFill>
        <p:spPr>
          <a:xfrm>
            <a:off x="7197968" y="4093112"/>
            <a:ext cx="2832296" cy="2006600"/>
          </a:xfrm>
          <a:prstGeom prst="rect">
            <a:avLst/>
          </a:prstGeom>
        </p:spPr>
      </p:pic>
    </p:spTree>
    <p:extLst>
      <p:ext uri="{BB962C8B-B14F-4D97-AF65-F5344CB8AC3E}">
        <p14:creationId xmlns:p14="http://schemas.microsoft.com/office/powerpoint/2010/main" val="375511900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C7635C-F6D3-F74F-B73C-2EA3E225ECA5}"/>
              </a:ext>
            </a:extLst>
          </p:cNvPr>
          <p:cNvSpPr>
            <a:spLocks noGrp="1"/>
          </p:cNvSpPr>
          <p:nvPr>
            <p:ph type="title"/>
          </p:nvPr>
        </p:nvSpPr>
        <p:spPr>
          <a:xfrm>
            <a:off x="381965" y="440508"/>
            <a:ext cx="3796495" cy="1607060"/>
          </a:xfrm>
          <a:noFill/>
          <a:ln w="19050">
            <a:noFill/>
          </a:ln>
        </p:spPr>
        <p:txBody>
          <a:bodyPr wrap="square" anchor="ctr">
            <a:normAutofit fontScale="90000"/>
          </a:bodyPr>
          <a:lstStyle/>
          <a:p>
            <a:pPr algn="ctr"/>
            <a:r>
              <a:rPr lang="en-US" b="1" dirty="0">
                <a:solidFill>
                  <a:schemeClr val="tx1">
                    <a:lumMod val="20000"/>
                    <a:lumOff val="80000"/>
                  </a:schemeClr>
                </a:solidFill>
              </a:rPr>
              <a:t>LSTM </a:t>
            </a:r>
            <a:br>
              <a:rPr lang="en-US" b="1" dirty="0">
                <a:solidFill>
                  <a:schemeClr val="tx1">
                    <a:lumMod val="20000"/>
                    <a:lumOff val="80000"/>
                  </a:schemeClr>
                </a:solidFill>
              </a:rPr>
            </a:br>
            <a:r>
              <a:rPr lang="en-US" b="1" dirty="0">
                <a:solidFill>
                  <a:schemeClr val="tx1">
                    <a:lumMod val="20000"/>
                    <a:lumOff val="80000"/>
                  </a:schemeClr>
                </a:solidFill>
              </a:rPr>
              <a:t>Hyperparameter Tuning</a:t>
            </a:r>
          </a:p>
        </p:txBody>
      </p:sp>
      <p:sp>
        <p:nvSpPr>
          <p:cNvPr id="11" name="Content Placeholder 10">
            <a:extLst>
              <a:ext uri="{FF2B5EF4-FFF2-40B4-BE49-F238E27FC236}">
                <a16:creationId xmlns:a16="http://schemas.microsoft.com/office/drawing/2014/main" id="{CCBF91B0-2CF2-41B6-9999-FD88AB563DF4}"/>
              </a:ext>
            </a:extLst>
          </p:cNvPr>
          <p:cNvSpPr>
            <a:spLocks noGrp="1"/>
          </p:cNvSpPr>
          <p:nvPr>
            <p:ph idx="1"/>
          </p:nvPr>
        </p:nvSpPr>
        <p:spPr>
          <a:xfrm>
            <a:off x="643468" y="2194560"/>
            <a:ext cx="3363974" cy="4530331"/>
          </a:xfrm>
        </p:spPr>
        <p:txBody>
          <a:bodyPr>
            <a:normAutofit/>
          </a:bodyPr>
          <a:lstStyle/>
          <a:p>
            <a:r>
              <a:rPr lang="en-US" sz="1800" dirty="0"/>
              <a:t>No good theory on how to configure a neural network.</a:t>
            </a:r>
            <a:endParaRPr lang="en-US" sz="1800" dirty="0">
              <a:solidFill>
                <a:srgbClr val="00B050"/>
              </a:solidFill>
            </a:endParaRPr>
          </a:p>
          <a:p>
            <a:r>
              <a:rPr lang="en-US" sz="1800" dirty="0"/>
              <a:t>Systematic approach to explore different configurations. (Range of Neurons - 1 .. 5, Range of Epochs - 2^0 ..2^12)</a:t>
            </a:r>
          </a:p>
          <a:p>
            <a:r>
              <a:rPr lang="en-US" sz="1800" dirty="0"/>
              <a:t>Perform experimental runs for each scenario. (10 Runs)</a:t>
            </a:r>
          </a:p>
          <a:p>
            <a:r>
              <a:rPr lang="en-US" sz="1800" dirty="0">
                <a:solidFill>
                  <a:srgbClr val="00B050"/>
                </a:solidFill>
              </a:rPr>
              <a:t>Next Step: Tune and interpret the results for number of training epochs and number of neurons.</a:t>
            </a:r>
          </a:p>
          <a:p>
            <a:endParaRPr lang="en-US" sz="1800" dirty="0"/>
          </a:p>
          <a:p>
            <a:pPr marL="0" indent="0">
              <a:buNone/>
            </a:pPr>
            <a:endParaRPr lang="en-US" sz="1700" dirty="0"/>
          </a:p>
        </p:txBody>
      </p:sp>
      <p:pic>
        <p:nvPicPr>
          <p:cNvPr id="4" name="Picture 3">
            <a:extLst>
              <a:ext uri="{FF2B5EF4-FFF2-40B4-BE49-F238E27FC236}">
                <a16:creationId xmlns:a16="http://schemas.microsoft.com/office/drawing/2014/main" id="{B01E51FD-8B2B-5C41-9B5A-3125B02F30FE}"/>
              </a:ext>
            </a:extLst>
          </p:cNvPr>
          <p:cNvPicPr>
            <a:picLocks noChangeAspect="1"/>
          </p:cNvPicPr>
          <p:nvPr/>
        </p:nvPicPr>
        <p:blipFill>
          <a:blip r:embed="rId2"/>
          <a:stretch>
            <a:fillRect/>
          </a:stretch>
        </p:blipFill>
        <p:spPr>
          <a:xfrm>
            <a:off x="6425158" y="648735"/>
            <a:ext cx="3730805" cy="2433133"/>
          </a:xfrm>
          <a:prstGeom prst="rect">
            <a:avLst/>
          </a:prstGeom>
        </p:spPr>
      </p:pic>
      <p:pic>
        <p:nvPicPr>
          <p:cNvPr id="6" name="Picture 5">
            <a:extLst>
              <a:ext uri="{FF2B5EF4-FFF2-40B4-BE49-F238E27FC236}">
                <a16:creationId xmlns:a16="http://schemas.microsoft.com/office/drawing/2014/main" id="{00CB966E-80AD-CF46-A2B7-CEEEB3F30B00}"/>
              </a:ext>
            </a:extLst>
          </p:cNvPr>
          <p:cNvPicPr>
            <a:picLocks noChangeAspect="1"/>
          </p:cNvPicPr>
          <p:nvPr/>
        </p:nvPicPr>
        <p:blipFill>
          <a:blip r:embed="rId3"/>
          <a:stretch>
            <a:fillRect/>
          </a:stretch>
        </p:blipFill>
        <p:spPr>
          <a:xfrm>
            <a:off x="6425158" y="3901782"/>
            <a:ext cx="3730805" cy="2404508"/>
          </a:xfrm>
          <a:prstGeom prst="rect">
            <a:avLst/>
          </a:prstGeom>
        </p:spPr>
      </p:pic>
      <p:sp>
        <p:nvSpPr>
          <p:cNvPr id="7" name="TextBox 6">
            <a:extLst>
              <a:ext uri="{FF2B5EF4-FFF2-40B4-BE49-F238E27FC236}">
                <a16:creationId xmlns:a16="http://schemas.microsoft.com/office/drawing/2014/main" id="{106C6E21-F761-FE45-88A8-F97D04CB4311}"/>
              </a:ext>
            </a:extLst>
          </p:cNvPr>
          <p:cNvSpPr txBox="1"/>
          <p:nvPr/>
        </p:nvSpPr>
        <p:spPr>
          <a:xfrm>
            <a:off x="6096000" y="267828"/>
            <a:ext cx="4298066" cy="369332"/>
          </a:xfrm>
          <a:prstGeom prst="rect">
            <a:avLst/>
          </a:prstGeom>
          <a:noFill/>
        </p:spPr>
        <p:txBody>
          <a:bodyPr wrap="square" rtlCol="0">
            <a:spAutoFit/>
          </a:bodyPr>
          <a:lstStyle/>
          <a:p>
            <a:pPr algn="ctr"/>
            <a:r>
              <a:rPr lang="en-US" dirty="0">
                <a:solidFill>
                  <a:schemeClr val="bg1"/>
                </a:solidFill>
              </a:rPr>
              <a:t>Overall Range of train RMSE</a:t>
            </a:r>
          </a:p>
        </p:txBody>
      </p:sp>
      <p:sp>
        <p:nvSpPr>
          <p:cNvPr id="10" name="TextBox 9">
            <a:extLst>
              <a:ext uri="{FF2B5EF4-FFF2-40B4-BE49-F238E27FC236}">
                <a16:creationId xmlns:a16="http://schemas.microsoft.com/office/drawing/2014/main" id="{E518DB9D-990E-1643-9766-51E800471C3E}"/>
              </a:ext>
            </a:extLst>
          </p:cNvPr>
          <p:cNvSpPr txBox="1"/>
          <p:nvPr/>
        </p:nvSpPr>
        <p:spPr>
          <a:xfrm>
            <a:off x="6096000" y="3498564"/>
            <a:ext cx="4298066" cy="369332"/>
          </a:xfrm>
          <a:prstGeom prst="rect">
            <a:avLst/>
          </a:prstGeom>
          <a:noFill/>
        </p:spPr>
        <p:txBody>
          <a:bodyPr wrap="square" rtlCol="0">
            <a:spAutoFit/>
          </a:bodyPr>
          <a:lstStyle/>
          <a:p>
            <a:pPr algn="ctr"/>
            <a:r>
              <a:rPr lang="en-US" dirty="0">
                <a:solidFill>
                  <a:schemeClr val="bg1"/>
                </a:solidFill>
              </a:rPr>
              <a:t>Overall Range of test RMSE</a:t>
            </a:r>
          </a:p>
        </p:txBody>
      </p:sp>
    </p:spTree>
    <p:extLst>
      <p:ext uri="{BB962C8B-B14F-4D97-AF65-F5344CB8AC3E}">
        <p14:creationId xmlns:p14="http://schemas.microsoft.com/office/powerpoint/2010/main" val="379003521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07A41CA-9F63-428E-8726-23DECD6272FE}"/>
              </a:ext>
            </a:extLst>
          </p:cNvPr>
          <p:cNvSpPr>
            <a:spLocks noGrp="1"/>
          </p:cNvSpPr>
          <p:nvPr>
            <p:ph type="title"/>
          </p:nvPr>
        </p:nvSpPr>
        <p:spPr>
          <a:xfrm>
            <a:off x="888631" y="4760132"/>
            <a:ext cx="3947420" cy="1777829"/>
          </a:xfrm>
        </p:spPr>
        <p:txBody>
          <a:bodyPr vert="horz" lIns="91440" tIns="45720" rIns="91440" bIns="45720" rtlCol="0" anchor="ctr">
            <a:normAutofit/>
          </a:bodyPr>
          <a:lstStyle/>
          <a:p>
            <a:pPr algn="ctr"/>
            <a:r>
              <a:rPr lang="en-US" sz="4000" b="1" dirty="0">
                <a:solidFill>
                  <a:schemeClr val="tx1">
                    <a:lumMod val="20000"/>
                    <a:lumOff val="80000"/>
                  </a:schemeClr>
                </a:solidFill>
              </a:rPr>
              <a:t>Hyperparameter Diagnostics</a:t>
            </a:r>
            <a:endParaRPr lang="en-US" sz="4000" b="1" kern="1200" dirty="0">
              <a:solidFill>
                <a:schemeClr val="tx1">
                  <a:lumMod val="20000"/>
                  <a:lumOff val="80000"/>
                </a:schemeClr>
              </a:solidFill>
              <a:latin typeface="+mj-lt"/>
              <a:ea typeface="+mj-ea"/>
              <a:cs typeface="+mj-cs"/>
            </a:endParaRPr>
          </a:p>
        </p:txBody>
      </p:sp>
      <p:sp>
        <p:nvSpPr>
          <p:cNvPr id="56" name="Freeform: Shape 5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8CF62CD8-D6DF-4BEE-8402-A67CA42C0151}"/>
              </a:ext>
            </a:extLst>
          </p:cNvPr>
          <p:cNvSpPr txBox="1">
            <a:spLocks/>
          </p:cNvSpPr>
          <p:nvPr/>
        </p:nvSpPr>
        <p:spPr>
          <a:xfrm>
            <a:off x="5118447" y="4767660"/>
            <a:ext cx="6281873" cy="1770300"/>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   </a:t>
            </a:r>
            <a:r>
              <a:rPr lang="en-US" sz="2400" dirty="0">
                <a:solidFill>
                  <a:schemeClr val="bg1">
                    <a:lumMod val="20000"/>
                    <a:lumOff val="80000"/>
                  </a:schemeClr>
                </a:solidFill>
              </a:rPr>
              <a:t>Diagnostic of 1 to 5 neurons</a:t>
            </a:r>
          </a:p>
          <a:p>
            <a:r>
              <a:rPr lang="en-US" sz="2400" dirty="0"/>
              <a:t>A line plot of the series of RMSE scores on the train(blue) and test(orange) for each set of neurons is created.</a:t>
            </a:r>
          </a:p>
          <a:p>
            <a:r>
              <a:rPr lang="en-US" sz="2400" dirty="0"/>
              <a:t>The number of neurons affects the learning capacity of the network. Generally, more neurons would be able to learn more structure from the problem at the cost of longer training time. More learning capacity also creates the problem of potentially overfitting the training data.</a:t>
            </a:r>
          </a:p>
        </p:txBody>
      </p:sp>
      <p:pic>
        <p:nvPicPr>
          <p:cNvPr id="7" name="Picture 6">
            <a:extLst>
              <a:ext uri="{FF2B5EF4-FFF2-40B4-BE49-F238E27FC236}">
                <a16:creationId xmlns:a16="http://schemas.microsoft.com/office/drawing/2014/main" id="{314CC521-C8FB-A841-9490-CA4E670A4B10}"/>
              </a:ext>
            </a:extLst>
          </p:cNvPr>
          <p:cNvPicPr>
            <a:picLocks noChangeAspect="1"/>
          </p:cNvPicPr>
          <p:nvPr/>
        </p:nvPicPr>
        <p:blipFill>
          <a:blip r:embed="rId2"/>
          <a:stretch>
            <a:fillRect/>
          </a:stretch>
        </p:blipFill>
        <p:spPr>
          <a:xfrm>
            <a:off x="330702" y="686510"/>
            <a:ext cx="11553124" cy="2731974"/>
          </a:xfrm>
          <a:prstGeom prst="rect">
            <a:avLst/>
          </a:prstGeom>
        </p:spPr>
      </p:pic>
    </p:spTree>
    <p:extLst>
      <p:ext uri="{BB962C8B-B14F-4D97-AF65-F5344CB8AC3E}">
        <p14:creationId xmlns:p14="http://schemas.microsoft.com/office/powerpoint/2010/main" val="34411972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07A41CA-9F63-428E-8726-23DECD6272FE}"/>
              </a:ext>
            </a:extLst>
          </p:cNvPr>
          <p:cNvSpPr>
            <a:spLocks noGrp="1"/>
          </p:cNvSpPr>
          <p:nvPr>
            <p:ph type="title"/>
          </p:nvPr>
        </p:nvSpPr>
        <p:spPr>
          <a:xfrm>
            <a:off x="888631" y="4760132"/>
            <a:ext cx="3947420" cy="1777829"/>
          </a:xfrm>
        </p:spPr>
        <p:txBody>
          <a:bodyPr vert="horz" lIns="91440" tIns="45720" rIns="91440" bIns="45720" rtlCol="0" anchor="ctr">
            <a:normAutofit/>
          </a:bodyPr>
          <a:lstStyle/>
          <a:p>
            <a:pPr algn="ctr"/>
            <a:r>
              <a:rPr lang="en-US" sz="4000" b="1" dirty="0">
                <a:solidFill>
                  <a:schemeClr val="tx1">
                    <a:lumMod val="20000"/>
                    <a:lumOff val="80000"/>
                  </a:schemeClr>
                </a:solidFill>
              </a:rPr>
              <a:t>Hyperparameter Diagnostics</a:t>
            </a:r>
            <a:endParaRPr lang="en-US" sz="4000" b="1" kern="1200" dirty="0">
              <a:solidFill>
                <a:schemeClr val="tx1">
                  <a:lumMod val="20000"/>
                  <a:lumOff val="80000"/>
                </a:schemeClr>
              </a:solidFill>
              <a:latin typeface="+mj-lt"/>
              <a:ea typeface="+mj-ea"/>
              <a:cs typeface="+mj-cs"/>
            </a:endParaRPr>
          </a:p>
        </p:txBody>
      </p:sp>
      <p:sp>
        <p:nvSpPr>
          <p:cNvPr id="56" name="Freeform: Shape 5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8CF62CD8-D6DF-4BEE-8402-A67CA42C0151}"/>
              </a:ext>
            </a:extLst>
          </p:cNvPr>
          <p:cNvSpPr txBox="1">
            <a:spLocks/>
          </p:cNvSpPr>
          <p:nvPr/>
        </p:nvSpPr>
        <p:spPr>
          <a:xfrm>
            <a:off x="5118447" y="4767660"/>
            <a:ext cx="6281873" cy="1770300"/>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t>   </a:t>
            </a:r>
            <a:r>
              <a:rPr lang="en-US" sz="2400" dirty="0">
                <a:solidFill>
                  <a:schemeClr val="bg1">
                    <a:lumMod val="20000"/>
                    <a:lumOff val="80000"/>
                  </a:schemeClr>
                </a:solidFill>
              </a:rPr>
              <a:t>Diagnostic of 2^0 to 2^12 Epochs</a:t>
            </a:r>
          </a:p>
          <a:p>
            <a:r>
              <a:rPr lang="en-US" sz="2400" dirty="0"/>
              <a:t>A line plot of the series of RMSE scores on the train(blue) and test(orange) for each set of neurons is created.</a:t>
            </a:r>
          </a:p>
          <a:p>
            <a:r>
              <a:rPr lang="en-US" sz="2400" dirty="0"/>
              <a:t>The increasing trend is a sign of overfitting. This is when the model overfits the training dataset at the cost of worse performance on the test dataset. Severe overfitting shows sharp rise in test error.</a:t>
            </a:r>
          </a:p>
        </p:txBody>
      </p:sp>
      <p:pic>
        <p:nvPicPr>
          <p:cNvPr id="3" name="Picture 2">
            <a:extLst>
              <a:ext uri="{FF2B5EF4-FFF2-40B4-BE49-F238E27FC236}">
                <a16:creationId xmlns:a16="http://schemas.microsoft.com/office/drawing/2014/main" id="{F6719325-753B-2B43-8BDD-9A6B4839CEC0}"/>
              </a:ext>
            </a:extLst>
          </p:cNvPr>
          <p:cNvPicPr>
            <a:picLocks noChangeAspect="1"/>
          </p:cNvPicPr>
          <p:nvPr/>
        </p:nvPicPr>
        <p:blipFill>
          <a:blip r:embed="rId2"/>
          <a:stretch>
            <a:fillRect/>
          </a:stretch>
        </p:blipFill>
        <p:spPr>
          <a:xfrm>
            <a:off x="302151" y="762606"/>
            <a:ext cx="11598518" cy="2874541"/>
          </a:xfrm>
          <a:prstGeom prst="rect">
            <a:avLst/>
          </a:prstGeom>
        </p:spPr>
      </p:pic>
    </p:spTree>
    <p:extLst>
      <p:ext uri="{BB962C8B-B14F-4D97-AF65-F5344CB8AC3E}">
        <p14:creationId xmlns:p14="http://schemas.microsoft.com/office/powerpoint/2010/main" val="297723866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7" name="Title 6">
            <a:extLst>
              <a:ext uri="{FF2B5EF4-FFF2-40B4-BE49-F238E27FC236}">
                <a16:creationId xmlns:a16="http://schemas.microsoft.com/office/drawing/2014/main" id="{E1608B8F-776D-E744-BE36-1DBD563F9400}"/>
              </a:ext>
            </a:extLst>
          </p:cNvPr>
          <p:cNvSpPr>
            <a:spLocks noGrp="1"/>
          </p:cNvSpPr>
          <p:nvPr>
            <p:ph type="title"/>
          </p:nvPr>
        </p:nvSpPr>
        <p:spPr>
          <a:xfrm>
            <a:off x="888631" y="4760132"/>
            <a:ext cx="3947420" cy="1777829"/>
          </a:xfrm>
        </p:spPr>
        <p:txBody>
          <a:bodyPr vert="horz" lIns="91440" tIns="45720" rIns="91440" bIns="45720" rtlCol="0" anchor="ctr">
            <a:normAutofit/>
          </a:bodyPr>
          <a:lstStyle/>
          <a:p>
            <a:pPr algn="ctr"/>
            <a:r>
              <a:rPr lang="en-US" sz="4000" b="1" kern="1200" dirty="0">
                <a:solidFill>
                  <a:schemeClr val="tx1">
                    <a:lumMod val="20000"/>
                    <a:lumOff val="80000"/>
                  </a:schemeClr>
                </a:solidFill>
                <a:latin typeface="+mj-lt"/>
                <a:ea typeface="+mj-ea"/>
                <a:cs typeface="+mj-cs"/>
              </a:rPr>
              <a:t>Hyperparameter Diagnostics</a:t>
            </a:r>
            <a:endParaRPr lang="en-US" sz="4000" kern="1200" dirty="0">
              <a:solidFill>
                <a:schemeClr val="tx1">
                  <a:lumMod val="20000"/>
                  <a:lumOff val="80000"/>
                </a:schemeClr>
              </a:solidFill>
              <a:latin typeface="+mj-lt"/>
              <a:ea typeface="+mj-ea"/>
              <a:cs typeface="+mj-cs"/>
            </a:endParaRPr>
          </a:p>
        </p:txBody>
      </p:sp>
      <p:sp>
        <p:nvSpPr>
          <p:cNvPr id="103" name="Freeform: Shape 10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FF97D8E0-646B-CD43-A704-807DE9930110}"/>
              </a:ext>
            </a:extLst>
          </p:cNvPr>
          <p:cNvPicPr>
            <a:picLocks noChangeAspect="1"/>
          </p:cNvPicPr>
          <p:nvPr/>
        </p:nvPicPr>
        <p:blipFill>
          <a:blip r:embed="rId2"/>
          <a:stretch>
            <a:fillRect/>
          </a:stretch>
        </p:blipFill>
        <p:spPr>
          <a:xfrm>
            <a:off x="1508266" y="320039"/>
            <a:ext cx="8785470" cy="3979764"/>
          </a:xfrm>
          <a:prstGeom prst="rect">
            <a:avLst/>
          </a:prstGeom>
        </p:spPr>
      </p:pic>
      <p:sp>
        <p:nvSpPr>
          <p:cNvPr id="5" name="Content Placeholder 2">
            <a:extLst>
              <a:ext uri="{FF2B5EF4-FFF2-40B4-BE49-F238E27FC236}">
                <a16:creationId xmlns:a16="http://schemas.microsoft.com/office/drawing/2014/main" id="{8CF62CD8-D6DF-4BEE-8402-A67CA42C0151}"/>
              </a:ext>
            </a:extLst>
          </p:cNvPr>
          <p:cNvSpPr txBox="1">
            <a:spLocks/>
          </p:cNvSpPr>
          <p:nvPr/>
        </p:nvSpPr>
        <p:spPr>
          <a:xfrm>
            <a:off x="5118447" y="4767660"/>
            <a:ext cx="6281873" cy="17703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Box plot showing overall range of test RMSEs for each Epoch by Neurons(1 to 5).</a:t>
            </a:r>
          </a:p>
        </p:txBody>
      </p:sp>
    </p:spTree>
    <p:extLst>
      <p:ext uri="{BB962C8B-B14F-4D97-AF65-F5344CB8AC3E}">
        <p14:creationId xmlns:p14="http://schemas.microsoft.com/office/powerpoint/2010/main" val="383785674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07A41CA-9F63-428E-8726-23DECD6272FE}"/>
              </a:ext>
            </a:extLst>
          </p:cNvPr>
          <p:cNvSpPr>
            <a:spLocks noGrp="1"/>
          </p:cNvSpPr>
          <p:nvPr>
            <p:ph type="title"/>
          </p:nvPr>
        </p:nvSpPr>
        <p:spPr>
          <a:xfrm>
            <a:off x="888631" y="4760132"/>
            <a:ext cx="3947420" cy="1777829"/>
          </a:xfrm>
        </p:spPr>
        <p:txBody>
          <a:bodyPr vert="horz" lIns="91440" tIns="45720" rIns="91440" bIns="45720" rtlCol="0" anchor="ctr">
            <a:normAutofit/>
          </a:bodyPr>
          <a:lstStyle/>
          <a:p>
            <a:pPr algn="ctr"/>
            <a:r>
              <a:rPr lang="en-US" sz="4000" b="1" dirty="0">
                <a:solidFill>
                  <a:schemeClr val="tx1">
                    <a:lumMod val="20000"/>
                    <a:lumOff val="80000"/>
                  </a:schemeClr>
                </a:solidFill>
              </a:rPr>
              <a:t>Hyperparameter Diagnostics</a:t>
            </a:r>
            <a:endParaRPr lang="en-US" sz="4000" b="1" kern="1200" dirty="0">
              <a:solidFill>
                <a:schemeClr val="tx1">
                  <a:lumMod val="20000"/>
                  <a:lumOff val="80000"/>
                </a:schemeClr>
              </a:solidFill>
              <a:latin typeface="+mj-lt"/>
              <a:ea typeface="+mj-ea"/>
              <a:cs typeface="+mj-cs"/>
            </a:endParaRPr>
          </a:p>
        </p:txBody>
      </p:sp>
      <p:sp>
        <p:nvSpPr>
          <p:cNvPr id="56" name="Freeform: Shape 5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8CF62CD8-D6DF-4BEE-8402-A67CA42C0151}"/>
              </a:ext>
            </a:extLst>
          </p:cNvPr>
          <p:cNvSpPr txBox="1">
            <a:spLocks/>
          </p:cNvSpPr>
          <p:nvPr/>
        </p:nvSpPr>
        <p:spPr>
          <a:xfrm>
            <a:off x="5118447" y="4825535"/>
            <a:ext cx="6281873" cy="1770300"/>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a:t>
            </a:r>
            <a:r>
              <a:rPr lang="en-US" sz="2400" dirty="0">
                <a:solidFill>
                  <a:schemeClr val="bg1">
                    <a:lumMod val="20000"/>
                    <a:lumOff val="80000"/>
                  </a:schemeClr>
                </a:solidFill>
              </a:rPr>
              <a:t>Box plot showing overall range of test RMSEs for each Epoch.</a:t>
            </a:r>
          </a:p>
          <a:p>
            <a:r>
              <a:rPr lang="en-US" sz="2400" dirty="0">
                <a:solidFill>
                  <a:srgbClr val="00B050"/>
                </a:solidFill>
              </a:rPr>
              <a:t>The plot shows that the best possible performance may be achieved with epochs between 128 and 512.</a:t>
            </a:r>
          </a:p>
          <a:p>
            <a:r>
              <a:rPr lang="en-US" sz="2400" dirty="0">
                <a:solidFill>
                  <a:schemeClr val="bg1">
                    <a:lumMod val="20000"/>
                    <a:lumOff val="80000"/>
                  </a:schemeClr>
                </a:solidFill>
              </a:rPr>
              <a:t>Tuning a neural network is a tradeoff of average performance and variability of that performance with an ideal result having low mean error with low variability meaning it is generally good and reproducible.</a:t>
            </a:r>
            <a:endParaRPr lang="en-US" sz="2400" dirty="0"/>
          </a:p>
        </p:txBody>
      </p:sp>
      <p:pic>
        <p:nvPicPr>
          <p:cNvPr id="4" name="Picture 3">
            <a:extLst>
              <a:ext uri="{FF2B5EF4-FFF2-40B4-BE49-F238E27FC236}">
                <a16:creationId xmlns:a16="http://schemas.microsoft.com/office/drawing/2014/main" id="{135745FB-1DFF-444A-98E1-30FCB5B5E2C1}"/>
              </a:ext>
            </a:extLst>
          </p:cNvPr>
          <p:cNvPicPr>
            <a:picLocks noChangeAspect="1"/>
          </p:cNvPicPr>
          <p:nvPr/>
        </p:nvPicPr>
        <p:blipFill>
          <a:blip r:embed="rId2"/>
          <a:stretch>
            <a:fillRect/>
          </a:stretch>
        </p:blipFill>
        <p:spPr>
          <a:xfrm>
            <a:off x="2876283" y="399226"/>
            <a:ext cx="5857876" cy="3739372"/>
          </a:xfrm>
          <a:prstGeom prst="rect">
            <a:avLst/>
          </a:prstGeom>
        </p:spPr>
      </p:pic>
      <p:sp>
        <p:nvSpPr>
          <p:cNvPr id="28" name="Oval 27">
            <a:extLst>
              <a:ext uri="{FF2B5EF4-FFF2-40B4-BE49-F238E27FC236}">
                <a16:creationId xmlns:a16="http://schemas.microsoft.com/office/drawing/2014/main" id="{3FC2024B-A9D3-F44C-B236-DA27BEDDEA96}"/>
              </a:ext>
            </a:extLst>
          </p:cNvPr>
          <p:cNvSpPr/>
          <p:nvPr/>
        </p:nvSpPr>
        <p:spPr>
          <a:xfrm>
            <a:off x="5894380" y="3078867"/>
            <a:ext cx="1431353" cy="6713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7472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07A41CA-9F63-428E-8726-23DECD6272FE}"/>
              </a:ext>
            </a:extLst>
          </p:cNvPr>
          <p:cNvSpPr>
            <a:spLocks noGrp="1"/>
          </p:cNvSpPr>
          <p:nvPr>
            <p:ph type="title"/>
          </p:nvPr>
        </p:nvSpPr>
        <p:spPr>
          <a:xfrm>
            <a:off x="888631" y="4760132"/>
            <a:ext cx="3947420" cy="1777829"/>
          </a:xfrm>
        </p:spPr>
        <p:txBody>
          <a:bodyPr vert="horz" lIns="91440" tIns="45720" rIns="91440" bIns="45720" rtlCol="0" anchor="ctr">
            <a:normAutofit/>
          </a:bodyPr>
          <a:lstStyle/>
          <a:p>
            <a:pPr algn="ctr"/>
            <a:r>
              <a:rPr lang="en-US" sz="4000" b="1" dirty="0">
                <a:solidFill>
                  <a:schemeClr val="tx1">
                    <a:lumMod val="20000"/>
                    <a:lumOff val="80000"/>
                  </a:schemeClr>
                </a:solidFill>
              </a:rPr>
              <a:t>Hyperparameter Diagnostics</a:t>
            </a:r>
            <a:endParaRPr lang="en-US" sz="4000" b="1" kern="1200" dirty="0">
              <a:solidFill>
                <a:schemeClr val="tx1">
                  <a:lumMod val="20000"/>
                  <a:lumOff val="80000"/>
                </a:schemeClr>
              </a:solidFill>
              <a:latin typeface="+mj-lt"/>
              <a:ea typeface="+mj-ea"/>
              <a:cs typeface="+mj-cs"/>
            </a:endParaRPr>
          </a:p>
        </p:txBody>
      </p:sp>
      <p:sp>
        <p:nvSpPr>
          <p:cNvPr id="56" name="Freeform: Shape 5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8CF62CD8-D6DF-4BEE-8402-A67CA42C0151}"/>
              </a:ext>
            </a:extLst>
          </p:cNvPr>
          <p:cNvSpPr txBox="1">
            <a:spLocks/>
          </p:cNvSpPr>
          <p:nvPr/>
        </p:nvSpPr>
        <p:spPr>
          <a:xfrm>
            <a:off x="5118447" y="4825535"/>
            <a:ext cx="6615292" cy="1712426"/>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plot shows the lowest RMSE range being achieved with 128 epochs.</a:t>
            </a:r>
          </a:p>
          <a:p>
            <a:r>
              <a:rPr lang="en-US" sz="2400" dirty="0"/>
              <a:t>The number of neurons affects the learning capacity of the network. Generally, more neurons would be able to learn more structure from the problem at the cost of longer training time. More learning capacity also creates the problem of potentially overfitting the training data.</a:t>
            </a:r>
          </a:p>
          <a:p>
            <a:r>
              <a:rPr lang="en-US" sz="2400" dirty="0">
                <a:solidFill>
                  <a:srgbClr val="00B050"/>
                </a:solidFill>
              </a:rPr>
              <a:t>4 Neurons gives the lowest RMSE compared to the others.</a:t>
            </a:r>
          </a:p>
        </p:txBody>
      </p:sp>
      <p:pic>
        <p:nvPicPr>
          <p:cNvPr id="3" name="Picture 2">
            <a:extLst>
              <a:ext uri="{FF2B5EF4-FFF2-40B4-BE49-F238E27FC236}">
                <a16:creationId xmlns:a16="http://schemas.microsoft.com/office/drawing/2014/main" id="{BAC9F5DE-BE3D-644B-A366-2386230927B6}"/>
              </a:ext>
            </a:extLst>
          </p:cNvPr>
          <p:cNvPicPr>
            <a:picLocks noChangeAspect="1"/>
          </p:cNvPicPr>
          <p:nvPr/>
        </p:nvPicPr>
        <p:blipFill>
          <a:blip r:embed="rId2"/>
          <a:stretch>
            <a:fillRect/>
          </a:stretch>
        </p:blipFill>
        <p:spPr>
          <a:xfrm>
            <a:off x="3252520" y="573462"/>
            <a:ext cx="4927600" cy="3390900"/>
          </a:xfrm>
          <a:prstGeom prst="rect">
            <a:avLst/>
          </a:prstGeom>
        </p:spPr>
      </p:pic>
    </p:spTree>
    <p:extLst>
      <p:ext uri="{BB962C8B-B14F-4D97-AF65-F5344CB8AC3E}">
        <p14:creationId xmlns:p14="http://schemas.microsoft.com/office/powerpoint/2010/main" val="325705976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07A41CA-9F63-428E-8726-23DECD6272FE}"/>
              </a:ext>
            </a:extLst>
          </p:cNvPr>
          <p:cNvSpPr>
            <a:spLocks noGrp="1"/>
          </p:cNvSpPr>
          <p:nvPr>
            <p:ph type="title"/>
          </p:nvPr>
        </p:nvSpPr>
        <p:spPr>
          <a:xfrm>
            <a:off x="888631" y="4760132"/>
            <a:ext cx="3947420" cy="1777829"/>
          </a:xfrm>
        </p:spPr>
        <p:txBody>
          <a:bodyPr vert="horz" lIns="91440" tIns="45720" rIns="91440" bIns="45720" rtlCol="0" anchor="ctr">
            <a:normAutofit fontScale="90000"/>
          </a:bodyPr>
          <a:lstStyle/>
          <a:p>
            <a:pPr algn="ctr"/>
            <a:r>
              <a:rPr lang="en-US" sz="4000" b="1" dirty="0">
                <a:solidFill>
                  <a:schemeClr val="tx1">
                    <a:lumMod val="20000"/>
                    <a:lumOff val="80000"/>
                  </a:schemeClr>
                </a:solidFill>
              </a:rPr>
              <a:t>Hyperparameter Diagnostics</a:t>
            </a:r>
            <a:br>
              <a:rPr lang="en-US" sz="4000" b="1" dirty="0">
                <a:solidFill>
                  <a:schemeClr val="tx1">
                    <a:lumMod val="20000"/>
                    <a:lumOff val="80000"/>
                  </a:schemeClr>
                </a:solidFill>
              </a:rPr>
            </a:br>
            <a:r>
              <a:rPr lang="en-US" sz="5400" b="1" dirty="0">
                <a:solidFill>
                  <a:srgbClr val="00B050"/>
                </a:solidFill>
              </a:rPr>
              <a:t>Conclusion</a:t>
            </a:r>
            <a:endParaRPr lang="en-US" sz="5400" b="1" kern="1200" dirty="0">
              <a:solidFill>
                <a:srgbClr val="00B050"/>
              </a:solidFill>
            </a:endParaRPr>
          </a:p>
        </p:txBody>
      </p:sp>
      <p:sp>
        <p:nvSpPr>
          <p:cNvPr id="56" name="Freeform: Shape 5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8CF62CD8-D6DF-4BEE-8402-A67CA42C0151}"/>
              </a:ext>
            </a:extLst>
          </p:cNvPr>
          <p:cNvSpPr txBox="1">
            <a:spLocks/>
          </p:cNvSpPr>
          <p:nvPr/>
        </p:nvSpPr>
        <p:spPr>
          <a:xfrm>
            <a:off x="5118447" y="4825535"/>
            <a:ext cx="6281873" cy="17703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50"/>
                </a:solidFill>
              </a:rPr>
              <a:t>From the mean performance alone, the results suggest a network configuration with 4 neurons as having the best performance over 128 epochs with a batch size of 1. </a:t>
            </a:r>
          </a:p>
          <a:p>
            <a:r>
              <a:rPr lang="en-US" sz="1800" b="1" dirty="0">
                <a:solidFill>
                  <a:srgbClr val="00B050"/>
                </a:solidFill>
              </a:rPr>
              <a:t>This configuration also shows the lowest RMSE and tightest variance.</a:t>
            </a:r>
          </a:p>
        </p:txBody>
      </p:sp>
      <p:pic>
        <p:nvPicPr>
          <p:cNvPr id="7" name="Picture 6">
            <a:extLst>
              <a:ext uri="{FF2B5EF4-FFF2-40B4-BE49-F238E27FC236}">
                <a16:creationId xmlns:a16="http://schemas.microsoft.com/office/drawing/2014/main" id="{CAA79E56-16CC-A34F-BE6A-0E9360428655}"/>
              </a:ext>
            </a:extLst>
          </p:cNvPr>
          <p:cNvPicPr>
            <a:picLocks noChangeAspect="1"/>
          </p:cNvPicPr>
          <p:nvPr/>
        </p:nvPicPr>
        <p:blipFill>
          <a:blip r:embed="rId2"/>
          <a:stretch>
            <a:fillRect/>
          </a:stretch>
        </p:blipFill>
        <p:spPr>
          <a:xfrm>
            <a:off x="637114" y="630955"/>
            <a:ext cx="10954380" cy="2331502"/>
          </a:xfrm>
          <a:prstGeom prst="rect">
            <a:avLst/>
          </a:prstGeom>
        </p:spPr>
      </p:pic>
      <p:sp>
        <p:nvSpPr>
          <p:cNvPr id="29" name="Oval 28">
            <a:extLst>
              <a:ext uri="{FF2B5EF4-FFF2-40B4-BE49-F238E27FC236}">
                <a16:creationId xmlns:a16="http://schemas.microsoft.com/office/drawing/2014/main" id="{B2FBABAA-49BC-5648-B38E-75C29787DFB2}"/>
              </a:ext>
            </a:extLst>
          </p:cNvPr>
          <p:cNvSpPr/>
          <p:nvPr/>
        </p:nvSpPr>
        <p:spPr>
          <a:xfrm>
            <a:off x="6738426" y="2238344"/>
            <a:ext cx="853526" cy="3620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45989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635C-F6D3-F74F-B73C-2EA3E225ECA5}"/>
              </a:ext>
            </a:extLst>
          </p:cNvPr>
          <p:cNvSpPr>
            <a:spLocks noGrp="1"/>
          </p:cNvSpPr>
          <p:nvPr>
            <p:ph type="title"/>
          </p:nvPr>
        </p:nvSpPr>
        <p:spPr>
          <a:xfrm>
            <a:off x="6658043" y="416686"/>
            <a:ext cx="4736059" cy="1055436"/>
          </a:xfrm>
        </p:spPr>
        <p:txBody>
          <a:bodyPr vert="horz" lIns="91440" tIns="45720" rIns="91440" bIns="45720" rtlCol="0" anchor="ctr">
            <a:noAutofit/>
          </a:bodyPr>
          <a:lstStyle/>
          <a:p>
            <a:pPr algn="ctr"/>
            <a:br>
              <a:rPr lang="en-US" sz="3600" b="1" kern="1200" dirty="0">
                <a:solidFill>
                  <a:schemeClr val="tx1">
                    <a:lumMod val="20000"/>
                    <a:lumOff val="80000"/>
                  </a:schemeClr>
                </a:solidFill>
                <a:latin typeface="+mj-lt"/>
                <a:ea typeface="+mj-ea"/>
                <a:cs typeface="+mj-cs"/>
              </a:rPr>
            </a:br>
            <a:r>
              <a:rPr lang="en-US" sz="3600" b="1" kern="1200" dirty="0">
                <a:solidFill>
                  <a:schemeClr val="tx1">
                    <a:lumMod val="20000"/>
                    <a:lumOff val="80000"/>
                  </a:schemeClr>
                </a:solidFill>
                <a:latin typeface="+mj-lt"/>
                <a:ea typeface="+mj-ea"/>
                <a:cs typeface="+mj-cs"/>
              </a:rPr>
              <a:t>Model Perspective</a:t>
            </a:r>
          </a:p>
        </p:txBody>
      </p:sp>
      <p:sp>
        <p:nvSpPr>
          <p:cNvPr id="107" name="Freeform: Shape 95">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97">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C5B3F8B0-772C-A342-AC2E-58FA1CA4501D}"/>
              </a:ext>
            </a:extLst>
          </p:cNvPr>
          <p:cNvPicPr>
            <a:picLocks noChangeAspect="1"/>
          </p:cNvPicPr>
          <p:nvPr/>
        </p:nvPicPr>
        <p:blipFill>
          <a:blip r:embed="rId2"/>
          <a:stretch>
            <a:fillRect/>
          </a:stretch>
        </p:blipFill>
        <p:spPr>
          <a:xfrm>
            <a:off x="283218" y="135110"/>
            <a:ext cx="5222327" cy="2859224"/>
          </a:xfrm>
          <a:prstGeom prst="rect">
            <a:avLst/>
          </a:prstGeom>
        </p:spPr>
      </p:pic>
      <p:sp>
        <p:nvSpPr>
          <p:cNvPr id="7" name="TextBox 6">
            <a:extLst>
              <a:ext uri="{FF2B5EF4-FFF2-40B4-BE49-F238E27FC236}">
                <a16:creationId xmlns:a16="http://schemas.microsoft.com/office/drawing/2014/main" id="{106C6E21-F761-FE45-88A8-F97D04CB4311}"/>
              </a:ext>
            </a:extLst>
          </p:cNvPr>
          <p:cNvSpPr txBox="1"/>
          <p:nvPr/>
        </p:nvSpPr>
        <p:spPr>
          <a:xfrm>
            <a:off x="6658044" y="2314936"/>
            <a:ext cx="5006336" cy="3738729"/>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solidFill>
                  <a:srgbClr val="FF0000"/>
                </a:solidFill>
              </a:rPr>
              <a:t>Limitation: Did not compare performance with other deep learning models</a:t>
            </a:r>
            <a:endParaRPr lang="en-US" dirty="0">
              <a:solidFill>
                <a:srgbClr val="00B050"/>
              </a:solidFill>
            </a:endParaRPr>
          </a:p>
          <a:p>
            <a:pPr marL="57150">
              <a:lnSpc>
                <a:spcPct val="90000"/>
              </a:lnSpc>
              <a:spcAft>
                <a:spcPts val="600"/>
              </a:spcAft>
            </a:pPr>
            <a:r>
              <a:rPr lang="en-US" dirty="0">
                <a:solidFill>
                  <a:srgbClr val="00B050"/>
                </a:solidFill>
              </a:rPr>
              <a:t>Approach: Other advanced LSTM versions and Deep Learning models could be implemented and tested for performance</a:t>
            </a:r>
          </a:p>
          <a:p>
            <a:pPr indent="-228600">
              <a:lnSpc>
                <a:spcPct val="90000"/>
              </a:lnSpc>
              <a:spcAft>
                <a:spcPts val="600"/>
              </a:spcAft>
              <a:buFont typeface="Arial" panose="020B0604020202020204" pitchFamily="34" charset="0"/>
              <a:buChar char="•"/>
            </a:pPr>
            <a:r>
              <a:rPr lang="en-US" dirty="0">
                <a:solidFill>
                  <a:srgbClr val="FF0000"/>
                </a:solidFill>
              </a:rPr>
              <a:t>Limitation: Did not consider other features that might influence the dependent variable.</a:t>
            </a:r>
          </a:p>
          <a:p>
            <a:pPr marL="57150">
              <a:lnSpc>
                <a:spcPct val="90000"/>
              </a:lnSpc>
              <a:spcAft>
                <a:spcPts val="600"/>
              </a:spcAft>
            </a:pPr>
            <a:r>
              <a:rPr lang="en-US" dirty="0">
                <a:solidFill>
                  <a:srgbClr val="00B050"/>
                </a:solidFill>
              </a:rPr>
              <a:t>Approach: Other features like Fuel Cost, number of Vehicles equipped with Alternative Fuels etc. could be included for Multivariate Time Series Analysis.</a:t>
            </a:r>
          </a:p>
          <a:p>
            <a:pPr marL="285750" indent="-228600">
              <a:lnSpc>
                <a:spcPct val="90000"/>
              </a:lnSpc>
              <a:spcAft>
                <a:spcPts val="600"/>
              </a:spcAft>
              <a:buFont typeface="Arial" panose="020B0604020202020204" pitchFamily="34" charset="0"/>
              <a:buChar char="•"/>
            </a:pPr>
            <a:endParaRPr lang="en-US" dirty="0"/>
          </a:p>
          <a:p>
            <a:pPr marL="571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20155748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D769F-A16C-4BF2-AAFE-DF79336159B4}"/>
              </a:ext>
            </a:extLst>
          </p:cNvPr>
          <p:cNvSpPr>
            <a:spLocks noGrp="1"/>
          </p:cNvSpPr>
          <p:nvPr>
            <p:ph type="title"/>
          </p:nvPr>
        </p:nvSpPr>
        <p:spPr>
          <a:xfrm>
            <a:off x="838200" y="621792"/>
            <a:ext cx="4795157" cy="5413248"/>
          </a:xfrm>
        </p:spPr>
        <p:txBody>
          <a:bodyPr>
            <a:normAutofit/>
          </a:bodyPr>
          <a:lstStyle/>
          <a:p>
            <a:r>
              <a:rPr lang="en-GB" sz="5200" b="1" u="sng" dirty="0">
                <a:solidFill>
                  <a:schemeClr val="bg1">
                    <a:lumMod val="20000"/>
                    <a:lumOff val="80000"/>
                  </a:schemeClr>
                </a:solidFill>
              </a:rPr>
              <a:t>Business Case</a:t>
            </a:r>
          </a:p>
        </p:txBody>
      </p:sp>
      <p:sp>
        <p:nvSpPr>
          <p:cNvPr id="3" name="Content Placeholder 2">
            <a:extLst>
              <a:ext uri="{FF2B5EF4-FFF2-40B4-BE49-F238E27FC236}">
                <a16:creationId xmlns:a16="http://schemas.microsoft.com/office/drawing/2014/main" id="{A14BE8BC-C21E-46A1-9C98-D7943C3ABB86}"/>
              </a:ext>
            </a:extLst>
          </p:cNvPr>
          <p:cNvSpPr>
            <a:spLocks noGrp="1"/>
          </p:cNvSpPr>
          <p:nvPr>
            <p:ph idx="1"/>
          </p:nvPr>
        </p:nvSpPr>
        <p:spPr>
          <a:xfrm>
            <a:off x="6521450" y="621792"/>
            <a:ext cx="4832349" cy="5413248"/>
          </a:xfrm>
        </p:spPr>
        <p:txBody>
          <a:bodyPr anchor="ctr">
            <a:normAutofit/>
          </a:bodyPr>
          <a:lstStyle/>
          <a:p>
            <a:pPr marL="0" indent="0">
              <a:buNone/>
            </a:pPr>
            <a:r>
              <a:rPr lang="en-GB" sz="2200" b="1" dirty="0"/>
              <a:t>Goal:</a:t>
            </a:r>
          </a:p>
          <a:p>
            <a:pPr marL="0" indent="0">
              <a:buNone/>
            </a:pPr>
            <a:r>
              <a:rPr lang="en-GB" sz="2200" dirty="0"/>
              <a:t>Predicting growth of Alternative Fuel Stations and Alternative Fuel Powered Vehicles across the United States</a:t>
            </a:r>
          </a:p>
          <a:p>
            <a:pPr marL="0" indent="0">
              <a:buNone/>
            </a:pPr>
            <a:endParaRPr lang="en-GB" sz="2200" dirty="0"/>
          </a:p>
          <a:p>
            <a:pPr marL="0" indent="0">
              <a:buNone/>
            </a:pPr>
            <a:r>
              <a:rPr lang="en-GB" sz="2200" b="1" dirty="0"/>
              <a:t>Stakeholders:</a:t>
            </a:r>
          </a:p>
          <a:p>
            <a:pPr marL="0" indent="0">
              <a:buNone/>
            </a:pPr>
            <a:r>
              <a:rPr lang="en-GB" sz="2200" dirty="0"/>
              <a:t>Industries that produce Alternative Fuels</a:t>
            </a:r>
          </a:p>
          <a:p>
            <a:pPr marL="0" indent="0">
              <a:buNone/>
            </a:pPr>
            <a:r>
              <a:rPr lang="en-GB" sz="2200" dirty="0"/>
              <a:t>Automobile industry</a:t>
            </a:r>
          </a:p>
          <a:p>
            <a:pPr marL="0" indent="0">
              <a:buNone/>
            </a:pPr>
            <a:r>
              <a:rPr lang="en-GB" sz="2200" dirty="0"/>
              <a:t>Vehicle owners with sustainability mindset</a:t>
            </a:r>
          </a:p>
          <a:p>
            <a:pPr marL="0" indent="0">
              <a:buNone/>
            </a:pPr>
            <a:r>
              <a:rPr lang="en-GB" sz="2200" dirty="0"/>
              <a:t>Government agencies</a:t>
            </a:r>
          </a:p>
          <a:p>
            <a:pPr marL="0" indent="0">
              <a:buNone/>
            </a:pPr>
            <a:r>
              <a:rPr lang="en-GB" sz="2200" dirty="0"/>
              <a:t>Fuel stations with multiple fuel types</a:t>
            </a:r>
          </a:p>
        </p:txBody>
      </p:sp>
    </p:spTree>
    <p:extLst>
      <p:ext uri="{BB962C8B-B14F-4D97-AF65-F5344CB8AC3E}">
        <p14:creationId xmlns:p14="http://schemas.microsoft.com/office/powerpoint/2010/main" val="856268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635C-F6D3-F74F-B73C-2EA3E225ECA5}"/>
              </a:ext>
            </a:extLst>
          </p:cNvPr>
          <p:cNvSpPr>
            <a:spLocks noGrp="1"/>
          </p:cNvSpPr>
          <p:nvPr>
            <p:ph type="title"/>
          </p:nvPr>
        </p:nvSpPr>
        <p:spPr>
          <a:xfrm>
            <a:off x="6658043" y="381963"/>
            <a:ext cx="4736059" cy="1055436"/>
          </a:xfrm>
        </p:spPr>
        <p:txBody>
          <a:bodyPr vert="horz" lIns="91440" tIns="45720" rIns="91440" bIns="45720" rtlCol="0" anchor="ctr">
            <a:noAutofit/>
          </a:bodyPr>
          <a:lstStyle/>
          <a:p>
            <a:pPr algn="ctr"/>
            <a:br>
              <a:rPr lang="en-US" sz="3600" b="1" kern="1200" dirty="0">
                <a:solidFill>
                  <a:schemeClr val="tx1">
                    <a:lumMod val="20000"/>
                    <a:lumOff val="80000"/>
                  </a:schemeClr>
                </a:solidFill>
                <a:latin typeface="+mj-lt"/>
                <a:ea typeface="+mj-ea"/>
                <a:cs typeface="+mj-cs"/>
              </a:rPr>
            </a:br>
            <a:r>
              <a:rPr lang="en-US" sz="3600" b="1" kern="1200" dirty="0">
                <a:solidFill>
                  <a:schemeClr val="tx1">
                    <a:lumMod val="20000"/>
                    <a:lumOff val="80000"/>
                  </a:schemeClr>
                </a:solidFill>
                <a:latin typeface="+mj-lt"/>
                <a:ea typeface="+mj-ea"/>
                <a:cs typeface="+mj-cs"/>
              </a:rPr>
              <a:t>Business Perspective</a:t>
            </a:r>
          </a:p>
        </p:txBody>
      </p:sp>
      <p:sp>
        <p:nvSpPr>
          <p:cNvPr id="107" name="Freeform: Shape 95">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97">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C5B3F8B0-772C-A342-AC2E-58FA1CA4501D}"/>
              </a:ext>
            </a:extLst>
          </p:cNvPr>
          <p:cNvPicPr>
            <a:picLocks noChangeAspect="1"/>
          </p:cNvPicPr>
          <p:nvPr/>
        </p:nvPicPr>
        <p:blipFill>
          <a:blip r:embed="rId2"/>
          <a:stretch>
            <a:fillRect/>
          </a:stretch>
        </p:blipFill>
        <p:spPr>
          <a:xfrm>
            <a:off x="283218" y="135110"/>
            <a:ext cx="5222327" cy="2859224"/>
          </a:xfrm>
          <a:prstGeom prst="rect">
            <a:avLst/>
          </a:prstGeom>
        </p:spPr>
      </p:pic>
      <p:sp>
        <p:nvSpPr>
          <p:cNvPr id="7" name="TextBox 6">
            <a:extLst>
              <a:ext uri="{FF2B5EF4-FFF2-40B4-BE49-F238E27FC236}">
                <a16:creationId xmlns:a16="http://schemas.microsoft.com/office/drawing/2014/main" id="{106C6E21-F761-FE45-88A8-F97D04CB4311}"/>
              </a:ext>
            </a:extLst>
          </p:cNvPr>
          <p:cNvSpPr txBox="1"/>
          <p:nvPr/>
        </p:nvSpPr>
        <p:spPr>
          <a:xfrm>
            <a:off x="6456000" y="1782501"/>
            <a:ext cx="5208380" cy="4751497"/>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solidFill>
                  <a:srgbClr val="00B050"/>
                </a:solidFill>
              </a:rPr>
              <a:t>Significant growth in use of Alternative Fuels in the recent past.</a:t>
            </a:r>
          </a:p>
          <a:p>
            <a:pPr marL="285750" indent="-228600">
              <a:lnSpc>
                <a:spcPct val="90000"/>
              </a:lnSpc>
              <a:spcAft>
                <a:spcPts val="600"/>
              </a:spcAft>
              <a:buFont typeface="Arial" panose="020B0604020202020204" pitchFamily="34" charset="0"/>
              <a:buChar char="•"/>
            </a:pPr>
            <a:r>
              <a:rPr lang="en-US" dirty="0">
                <a:solidFill>
                  <a:srgbClr val="00B050"/>
                </a:solidFill>
              </a:rPr>
              <a:t>Provides sustainable growth by most importantly reducing Carbon dioxide emissions.</a:t>
            </a:r>
          </a:p>
          <a:p>
            <a:pPr marL="285750" indent="-228600">
              <a:lnSpc>
                <a:spcPct val="90000"/>
              </a:lnSpc>
              <a:spcAft>
                <a:spcPts val="600"/>
              </a:spcAft>
              <a:buFont typeface="Arial" panose="020B0604020202020204" pitchFamily="34" charset="0"/>
              <a:buChar char="•"/>
            </a:pPr>
            <a:r>
              <a:rPr lang="en-US" dirty="0">
                <a:solidFill>
                  <a:srgbClr val="00B050"/>
                </a:solidFill>
              </a:rPr>
              <a:t>In the last decade, the average retail alternative fuel prices has been stable or slightly on a decline trend. </a:t>
            </a:r>
            <a:r>
              <a:rPr lang="en-US" dirty="0">
                <a:solidFill>
                  <a:srgbClr val="00B050"/>
                </a:solidFill>
                <a:hlinkClick r:id="rId3"/>
              </a:rPr>
              <a:t>https://</a:t>
            </a:r>
            <a:r>
              <a:rPr lang="en-US" dirty="0">
                <a:solidFill>
                  <a:srgbClr val="00B050"/>
                </a:solidFill>
                <a:hlinkClick r:id="rId3"/>
              </a:rPr>
              <a:t>afdc.energy.gov/fuels/prices.html</a:t>
            </a:r>
            <a:r>
              <a:rPr lang="en-US" dirty="0">
                <a:solidFill>
                  <a:srgbClr val="00B050"/>
                </a:solidFill>
              </a:rPr>
              <a:t>. </a:t>
            </a:r>
          </a:p>
          <a:p>
            <a:pPr marL="285750" indent="-228600">
              <a:lnSpc>
                <a:spcPct val="90000"/>
              </a:lnSpc>
              <a:spcAft>
                <a:spcPts val="600"/>
              </a:spcAft>
              <a:buFont typeface="Arial" panose="020B0604020202020204" pitchFamily="34" charset="0"/>
              <a:buChar char="•"/>
            </a:pPr>
            <a:r>
              <a:rPr lang="en-US" dirty="0">
                <a:solidFill>
                  <a:srgbClr val="00B050"/>
                </a:solidFill>
              </a:rPr>
              <a:t>I believe this trend to continue favoring Alternative Fuels due to following factors:</a:t>
            </a:r>
          </a:p>
          <a:p>
            <a:pPr marL="857250" lvl="1" indent="-342900">
              <a:lnSpc>
                <a:spcPct val="90000"/>
              </a:lnSpc>
              <a:spcAft>
                <a:spcPts val="600"/>
              </a:spcAft>
              <a:buFont typeface="+mj-lt"/>
              <a:buAutoNum type="arabicPeriod"/>
            </a:pPr>
            <a:r>
              <a:rPr lang="en-US" dirty="0">
                <a:solidFill>
                  <a:srgbClr val="00B050"/>
                </a:solidFill>
              </a:rPr>
              <a:t>	As dependency on petroleum fuels continue to decline.</a:t>
            </a:r>
          </a:p>
          <a:p>
            <a:pPr marL="857250" lvl="1" indent="-342900">
              <a:lnSpc>
                <a:spcPct val="90000"/>
              </a:lnSpc>
              <a:spcAft>
                <a:spcPts val="600"/>
              </a:spcAft>
              <a:buFont typeface="+mj-lt"/>
              <a:buAutoNum type="arabicPeriod"/>
            </a:pPr>
            <a:r>
              <a:rPr lang="en-US" dirty="0">
                <a:solidFill>
                  <a:srgbClr val="00B050"/>
                </a:solidFill>
              </a:rPr>
              <a:t>Increase in Vehicle Owners with sustainability mindset.</a:t>
            </a:r>
          </a:p>
          <a:p>
            <a:pPr marL="857250" lvl="1" indent="-342900">
              <a:lnSpc>
                <a:spcPct val="90000"/>
              </a:lnSpc>
              <a:spcAft>
                <a:spcPts val="600"/>
              </a:spcAft>
              <a:buFont typeface="+mj-lt"/>
              <a:buAutoNum type="arabicPeriod"/>
            </a:pPr>
            <a:r>
              <a:rPr lang="en-US" dirty="0">
                <a:solidFill>
                  <a:srgbClr val="00B050"/>
                </a:solidFill>
              </a:rPr>
              <a:t>Leap in technology to produce Alternative Fuels with lower production cost.</a:t>
            </a:r>
          </a:p>
          <a:p>
            <a:pPr marL="285750" indent="-228600">
              <a:lnSpc>
                <a:spcPct val="90000"/>
              </a:lnSpc>
              <a:spcAft>
                <a:spcPts val="600"/>
              </a:spcAft>
              <a:buFont typeface="Arial" panose="020B0604020202020204" pitchFamily="34" charset="0"/>
              <a:buChar char="•"/>
            </a:pPr>
            <a:endParaRPr lang="en-US" dirty="0"/>
          </a:p>
          <a:p>
            <a:pPr marL="571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15940214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FF7BCE18-D57C-4003-B440-9C7C07001747}"/>
              </a:ext>
            </a:extLst>
          </p:cNvPr>
          <p:cNvSpPr>
            <a:spLocks noGrp="1"/>
          </p:cNvSpPr>
          <p:nvPr>
            <p:ph type="title"/>
          </p:nvPr>
        </p:nvSpPr>
        <p:spPr>
          <a:xfrm>
            <a:off x="277287" y="4760132"/>
            <a:ext cx="4360148" cy="1777829"/>
          </a:xfrm>
        </p:spPr>
        <p:txBody>
          <a:bodyPr>
            <a:normAutofit/>
          </a:bodyPr>
          <a:lstStyle/>
          <a:p>
            <a:pPr algn="ctr"/>
            <a:r>
              <a:rPr lang="en-GB" b="1" u="sng" dirty="0">
                <a:solidFill>
                  <a:schemeClr val="tx1">
                    <a:lumMod val="20000"/>
                    <a:lumOff val="80000"/>
                  </a:schemeClr>
                </a:solidFill>
              </a:rPr>
              <a:t>Dataset</a:t>
            </a:r>
            <a:r>
              <a:rPr lang="en-GB" b="1" u="sng" dirty="0"/>
              <a:t> </a:t>
            </a:r>
            <a:r>
              <a:rPr lang="en-GB" b="1" u="sng" dirty="0">
                <a:solidFill>
                  <a:schemeClr val="tx1">
                    <a:lumMod val="20000"/>
                    <a:lumOff val="80000"/>
                  </a:schemeClr>
                </a:solidFill>
              </a:rPr>
              <a:t>Acquisition</a:t>
            </a:r>
          </a:p>
        </p:txBody>
      </p:sp>
      <p:sp>
        <p:nvSpPr>
          <p:cNvPr id="32" name="Freeform: Shape 3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01082DDA-AADB-423D-8B93-142B6D133A2D}"/>
              </a:ext>
            </a:extLst>
          </p:cNvPr>
          <p:cNvPicPr>
            <a:picLocks noChangeAspect="1"/>
          </p:cNvPicPr>
          <p:nvPr/>
        </p:nvPicPr>
        <p:blipFill>
          <a:blip r:embed="rId3"/>
          <a:stretch>
            <a:fillRect/>
          </a:stretch>
        </p:blipFill>
        <p:spPr>
          <a:xfrm>
            <a:off x="1595437" y="1123711"/>
            <a:ext cx="9385827" cy="2557638"/>
          </a:xfrm>
          <a:prstGeom prst="rect">
            <a:avLst/>
          </a:prstGeom>
        </p:spPr>
      </p:pic>
      <p:sp>
        <p:nvSpPr>
          <p:cNvPr id="3" name="Content Placeholder 2">
            <a:extLst>
              <a:ext uri="{FF2B5EF4-FFF2-40B4-BE49-F238E27FC236}">
                <a16:creationId xmlns:a16="http://schemas.microsoft.com/office/drawing/2014/main" id="{103749C1-4D65-41D4-A823-9D6BC910ECDB}"/>
              </a:ext>
            </a:extLst>
          </p:cNvPr>
          <p:cNvSpPr>
            <a:spLocks noGrp="1"/>
          </p:cNvSpPr>
          <p:nvPr>
            <p:ph idx="1"/>
          </p:nvPr>
        </p:nvSpPr>
        <p:spPr>
          <a:xfrm>
            <a:off x="5118447" y="4767660"/>
            <a:ext cx="6281873" cy="1770300"/>
          </a:xfrm>
        </p:spPr>
        <p:txBody>
          <a:bodyPr anchor="ctr">
            <a:normAutofit/>
          </a:bodyPr>
          <a:lstStyle/>
          <a:p>
            <a:pPr marL="0" indent="0">
              <a:buNone/>
            </a:pPr>
            <a:r>
              <a:rPr lang="en-US" dirty="0">
                <a:hlinkClick r:id="rId4"/>
              </a:rPr>
              <a:t>https://afdc.energy.gov/data_download/</a:t>
            </a:r>
            <a:endParaRPr lang="en-US" dirty="0"/>
          </a:p>
          <a:p>
            <a:pPr marL="0" indent="0">
              <a:buNone/>
            </a:pPr>
            <a:endParaRPr lang="en-GB" dirty="0"/>
          </a:p>
        </p:txBody>
      </p:sp>
    </p:spTree>
    <p:extLst>
      <p:ext uri="{BB962C8B-B14F-4D97-AF65-F5344CB8AC3E}">
        <p14:creationId xmlns:p14="http://schemas.microsoft.com/office/powerpoint/2010/main" val="666148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D769F-A16C-4BF2-AAFE-DF79336159B4}"/>
              </a:ext>
            </a:extLst>
          </p:cNvPr>
          <p:cNvSpPr>
            <a:spLocks noGrp="1"/>
          </p:cNvSpPr>
          <p:nvPr>
            <p:ph type="title"/>
          </p:nvPr>
        </p:nvSpPr>
        <p:spPr>
          <a:xfrm>
            <a:off x="609146" y="547241"/>
            <a:ext cx="4795157" cy="1214946"/>
          </a:xfrm>
        </p:spPr>
        <p:txBody>
          <a:bodyPr>
            <a:normAutofit/>
          </a:bodyPr>
          <a:lstStyle/>
          <a:p>
            <a:r>
              <a:rPr lang="en-GB" sz="5200" b="1" u="sng" dirty="0">
                <a:solidFill>
                  <a:schemeClr val="bg1">
                    <a:lumMod val="20000"/>
                    <a:lumOff val="80000"/>
                  </a:schemeClr>
                </a:solidFill>
              </a:rPr>
              <a:t>Data Wrangling</a:t>
            </a:r>
          </a:p>
        </p:txBody>
      </p:sp>
      <p:sp>
        <p:nvSpPr>
          <p:cNvPr id="7" name="Text Placeholder 4">
            <a:extLst>
              <a:ext uri="{FF2B5EF4-FFF2-40B4-BE49-F238E27FC236}">
                <a16:creationId xmlns:a16="http://schemas.microsoft.com/office/drawing/2014/main" id="{FF2CC176-C3EA-4843-9B45-B468CEE676EF}"/>
              </a:ext>
            </a:extLst>
          </p:cNvPr>
          <p:cNvSpPr txBox="1">
            <a:spLocks/>
          </p:cNvSpPr>
          <p:nvPr/>
        </p:nvSpPr>
        <p:spPr>
          <a:xfrm>
            <a:off x="7231850" y="739522"/>
            <a:ext cx="3096089" cy="8239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200" dirty="0"/>
              <a:t>Station Features</a:t>
            </a:r>
          </a:p>
        </p:txBody>
      </p:sp>
      <p:sp>
        <p:nvSpPr>
          <p:cNvPr id="9" name="Content Placeholder 5">
            <a:extLst>
              <a:ext uri="{FF2B5EF4-FFF2-40B4-BE49-F238E27FC236}">
                <a16:creationId xmlns:a16="http://schemas.microsoft.com/office/drawing/2014/main" id="{380E9F9E-738B-CF46-8CE9-BFB970F6EA00}"/>
              </a:ext>
            </a:extLst>
          </p:cNvPr>
          <p:cNvSpPr txBox="1">
            <a:spLocks/>
          </p:cNvSpPr>
          <p:nvPr/>
        </p:nvSpPr>
        <p:spPr>
          <a:xfrm>
            <a:off x="7762976" y="1375059"/>
            <a:ext cx="2859355" cy="24836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Station ID</a:t>
            </a:r>
          </a:p>
          <a:p>
            <a:r>
              <a:rPr lang="en-GB" sz="1800" dirty="0"/>
              <a:t>Fuel type code</a:t>
            </a:r>
          </a:p>
          <a:p>
            <a:r>
              <a:rPr lang="en-GB" sz="1800" dirty="0"/>
              <a:t>State</a:t>
            </a:r>
          </a:p>
          <a:p>
            <a:r>
              <a:rPr lang="en-GB" sz="1800" dirty="0"/>
              <a:t>Geocode status</a:t>
            </a:r>
          </a:p>
          <a:p>
            <a:r>
              <a:rPr lang="en-GB" sz="1800" dirty="0"/>
              <a:t>Latitude</a:t>
            </a:r>
          </a:p>
          <a:p>
            <a:r>
              <a:rPr lang="en-GB" sz="1800" dirty="0"/>
              <a:t>Longitude</a:t>
            </a:r>
          </a:p>
          <a:p>
            <a:r>
              <a:rPr lang="en-GB" sz="1800" dirty="0"/>
              <a:t>Open date </a:t>
            </a:r>
          </a:p>
        </p:txBody>
      </p:sp>
      <p:sp>
        <p:nvSpPr>
          <p:cNvPr id="10" name="Text Placeholder 4">
            <a:extLst>
              <a:ext uri="{FF2B5EF4-FFF2-40B4-BE49-F238E27FC236}">
                <a16:creationId xmlns:a16="http://schemas.microsoft.com/office/drawing/2014/main" id="{CB37CF04-CE1E-DA44-AFE4-2326DB4B8CE2}"/>
              </a:ext>
            </a:extLst>
          </p:cNvPr>
          <p:cNvSpPr txBox="1">
            <a:spLocks/>
          </p:cNvSpPr>
          <p:nvPr/>
        </p:nvSpPr>
        <p:spPr>
          <a:xfrm>
            <a:off x="7324319" y="3957889"/>
            <a:ext cx="32632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3200" b="0" dirty="0"/>
              <a:t>Vehicle Features</a:t>
            </a:r>
          </a:p>
        </p:txBody>
      </p:sp>
      <p:sp>
        <p:nvSpPr>
          <p:cNvPr id="11" name="Content Placeholder 5">
            <a:extLst>
              <a:ext uri="{FF2B5EF4-FFF2-40B4-BE49-F238E27FC236}">
                <a16:creationId xmlns:a16="http://schemas.microsoft.com/office/drawing/2014/main" id="{075D6C13-2242-3440-B5A4-08B7BEF8A775}"/>
              </a:ext>
            </a:extLst>
          </p:cNvPr>
          <p:cNvSpPr txBox="1">
            <a:spLocks/>
          </p:cNvSpPr>
          <p:nvPr/>
        </p:nvSpPr>
        <p:spPr>
          <a:xfrm>
            <a:off x="7762976" y="4922843"/>
            <a:ext cx="2859355" cy="9846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Year</a:t>
            </a:r>
          </a:p>
          <a:p>
            <a:r>
              <a:rPr lang="en-GB" sz="1800" dirty="0"/>
              <a:t>Fuel type</a:t>
            </a:r>
          </a:p>
          <a:p>
            <a:r>
              <a:rPr lang="en-GB" sz="1800" dirty="0"/>
              <a:t>Sales</a:t>
            </a:r>
          </a:p>
        </p:txBody>
      </p:sp>
      <p:sp>
        <p:nvSpPr>
          <p:cNvPr id="12" name="Text Placeholder 2">
            <a:extLst>
              <a:ext uri="{FF2B5EF4-FFF2-40B4-BE49-F238E27FC236}">
                <a16:creationId xmlns:a16="http://schemas.microsoft.com/office/drawing/2014/main" id="{246098A7-8738-C145-89FD-A485E69518BF}"/>
              </a:ext>
            </a:extLst>
          </p:cNvPr>
          <p:cNvSpPr txBox="1">
            <a:spLocks/>
          </p:cNvSpPr>
          <p:nvPr/>
        </p:nvSpPr>
        <p:spPr>
          <a:xfrm>
            <a:off x="839788" y="2502965"/>
            <a:ext cx="5157787" cy="685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200" b="1" dirty="0">
                <a:solidFill>
                  <a:schemeClr val="bg1">
                    <a:lumMod val="20000"/>
                    <a:lumOff val="80000"/>
                  </a:schemeClr>
                </a:solidFill>
              </a:rPr>
              <a:t>Challenges</a:t>
            </a:r>
          </a:p>
        </p:txBody>
      </p:sp>
      <p:sp>
        <p:nvSpPr>
          <p:cNvPr id="13" name="Content Placeholder 3">
            <a:extLst>
              <a:ext uri="{FF2B5EF4-FFF2-40B4-BE49-F238E27FC236}">
                <a16:creationId xmlns:a16="http://schemas.microsoft.com/office/drawing/2014/main" id="{0C2BC116-5D0D-4942-AAB8-38C73D5674C0}"/>
              </a:ext>
            </a:extLst>
          </p:cNvPr>
          <p:cNvSpPr txBox="1">
            <a:spLocks/>
          </p:cNvSpPr>
          <p:nvPr/>
        </p:nvSpPr>
        <p:spPr>
          <a:xfrm>
            <a:off x="839788" y="3326877"/>
            <a:ext cx="3749967" cy="30649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20000"/>
                    <a:lumOff val="80000"/>
                  </a:schemeClr>
                </a:solidFill>
              </a:rPr>
              <a:t>Missing values</a:t>
            </a:r>
          </a:p>
          <a:p>
            <a:r>
              <a:rPr lang="en-GB" dirty="0">
                <a:solidFill>
                  <a:schemeClr val="bg1">
                    <a:lumMod val="20000"/>
                    <a:lumOff val="80000"/>
                  </a:schemeClr>
                </a:solidFill>
              </a:rPr>
              <a:t>Outliers </a:t>
            </a:r>
          </a:p>
          <a:p>
            <a:r>
              <a:rPr lang="en-GB" dirty="0">
                <a:solidFill>
                  <a:schemeClr val="bg1">
                    <a:lumMod val="20000"/>
                    <a:lumOff val="80000"/>
                  </a:schemeClr>
                </a:solidFill>
              </a:rPr>
              <a:t>Duplicates</a:t>
            </a:r>
          </a:p>
          <a:p>
            <a:r>
              <a:rPr lang="en-GB" dirty="0">
                <a:solidFill>
                  <a:schemeClr val="bg1">
                    <a:lumMod val="20000"/>
                    <a:lumOff val="80000"/>
                  </a:schemeClr>
                </a:solidFill>
              </a:rPr>
              <a:t>Format issues</a:t>
            </a:r>
          </a:p>
          <a:p>
            <a:endParaRPr lang="en-GB" dirty="0"/>
          </a:p>
        </p:txBody>
      </p:sp>
    </p:spTree>
    <p:extLst>
      <p:ext uri="{BB962C8B-B14F-4D97-AF65-F5344CB8AC3E}">
        <p14:creationId xmlns:p14="http://schemas.microsoft.com/office/powerpoint/2010/main" val="2759131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EEAC-0C84-48A1-A49F-CD0E20DE0FF2}"/>
              </a:ext>
            </a:extLst>
          </p:cNvPr>
          <p:cNvSpPr>
            <a:spLocks noGrp="1"/>
          </p:cNvSpPr>
          <p:nvPr>
            <p:ph type="title"/>
          </p:nvPr>
        </p:nvSpPr>
        <p:spPr>
          <a:xfrm>
            <a:off x="0" y="0"/>
            <a:ext cx="12192000" cy="1400176"/>
          </a:xfrm>
          <a:solidFill>
            <a:schemeClr val="bg1">
              <a:lumMod val="50000"/>
            </a:schemeClr>
          </a:solidFill>
        </p:spPr>
        <p:txBody>
          <a:bodyPr/>
          <a:lstStyle/>
          <a:p>
            <a:pPr algn="ctr"/>
            <a:r>
              <a:rPr lang="en-GB" b="1" u="sng" dirty="0">
                <a:solidFill>
                  <a:schemeClr val="bg1">
                    <a:lumMod val="20000"/>
                    <a:lumOff val="80000"/>
                  </a:schemeClr>
                </a:solidFill>
              </a:rPr>
              <a:t>Exploratory Data Analysis</a:t>
            </a:r>
          </a:p>
        </p:txBody>
      </p:sp>
      <p:pic>
        <p:nvPicPr>
          <p:cNvPr id="7" name="Content Placeholder 6">
            <a:extLst>
              <a:ext uri="{FF2B5EF4-FFF2-40B4-BE49-F238E27FC236}">
                <a16:creationId xmlns:a16="http://schemas.microsoft.com/office/drawing/2014/main" id="{83902810-2660-4B16-BD3D-A7BF99217D4D}"/>
              </a:ext>
            </a:extLst>
          </p:cNvPr>
          <p:cNvPicPr>
            <a:picLocks noGrp="1" noChangeAspect="1"/>
          </p:cNvPicPr>
          <p:nvPr>
            <p:ph idx="1"/>
          </p:nvPr>
        </p:nvPicPr>
        <p:blipFill>
          <a:blip r:embed="rId3"/>
          <a:stretch>
            <a:fillRect/>
          </a:stretch>
        </p:blipFill>
        <p:spPr>
          <a:xfrm>
            <a:off x="838200" y="1579427"/>
            <a:ext cx="5805027" cy="3699146"/>
          </a:xfrm>
          <a:prstGeom prst="rect">
            <a:avLst/>
          </a:prstGeom>
        </p:spPr>
      </p:pic>
      <p:pic>
        <p:nvPicPr>
          <p:cNvPr id="8" name="Picture 7">
            <a:extLst>
              <a:ext uri="{FF2B5EF4-FFF2-40B4-BE49-F238E27FC236}">
                <a16:creationId xmlns:a16="http://schemas.microsoft.com/office/drawing/2014/main" id="{1531136B-0CE2-43D9-8C35-1B0A418B6C8F}"/>
              </a:ext>
            </a:extLst>
          </p:cNvPr>
          <p:cNvPicPr>
            <a:picLocks noChangeAspect="1"/>
          </p:cNvPicPr>
          <p:nvPr/>
        </p:nvPicPr>
        <p:blipFill>
          <a:blip r:embed="rId4"/>
          <a:stretch>
            <a:fillRect/>
          </a:stretch>
        </p:blipFill>
        <p:spPr>
          <a:xfrm>
            <a:off x="6762750" y="1579427"/>
            <a:ext cx="5057775" cy="3699436"/>
          </a:xfrm>
          <a:prstGeom prst="rect">
            <a:avLst/>
          </a:prstGeom>
        </p:spPr>
      </p:pic>
      <p:sp>
        <p:nvSpPr>
          <p:cNvPr id="9" name="TextBox 8">
            <a:extLst>
              <a:ext uri="{FF2B5EF4-FFF2-40B4-BE49-F238E27FC236}">
                <a16:creationId xmlns:a16="http://schemas.microsoft.com/office/drawing/2014/main" id="{0A43860E-0E1C-48F4-BC9D-7298B3448DFF}"/>
              </a:ext>
            </a:extLst>
          </p:cNvPr>
          <p:cNvSpPr txBox="1"/>
          <p:nvPr/>
        </p:nvSpPr>
        <p:spPr>
          <a:xfrm>
            <a:off x="942975" y="5457825"/>
            <a:ext cx="5319277" cy="923330"/>
          </a:xfrm>
          <a:prstGeom prst="rect">
            <a:avLst/>
          </a:prstGeom>
          <a:noFill/>
        </p:spPr>
        <p:txBody>
          <a:bodyPr wrap="none" rtlCol="0">
            <a:spAutoFit/>
          </a:bodyPr>
          <a:lstStyle/>
          <a:p>
            <a:r>
              <a:rPr lang="en-GB"/>
              <a:t>Growth trend of alternative fuel stations across US</a:t>
            </a:r>
          </a:p>
          <a:p>
            <a:r>
              <a:rPr lang="en-GB"/>
              <a:t>Exponential growth since 2011 – awareness created by</a:t>
            </a:r>
          </a:p>
          <a:p>
            <a:r>
              <a:rPr lang="en-GB"/>
              <a:t>Clean Cities Coalitions. </a:t>
            </a:r>
            <a:r>
              <a:rPr lang="en-GB" sz="1200">
                <a:hlinkClick r:id="rId5"/>
              </a:rPr>
              <a:t>https://cleancities.energy.gov/about/</a:t>
            </a:r>
            <a:endParaRPr lang="en-GB" sz="1200" dirty="0"/>
          </a:p>
        </p:txBody>
      </p:sp>
      <p:sp>
        <p:nvSpPr>
          <p:cNvPr id="39" name="TextBox 38">
            <a:extLst>
              <a:ext uri="{FF2B5EF4-FFF2-40B4-BE49-F238E27FC236}">
                <a16:creationId xmlns:a16="http://schemas.microsoft.com/office/drawing/2014/main" id="{8613CB06-DAA3-4D6E-A664-68E17CBF761A}"/>
              </a:ext>
            </a:extLst>
          </p:cNvPr>
          <p:cNvSpPr txBox="1"/>
          <p:nvPr/>
        </p:nvSpPr>
        <p:spPr>
          <a:xfrm>
            <a:off x="6861226" y="5457825"/>
            <a:ext cx="5057775" cy="1107996"/>
          </a:xfrm>
          <a:prstGeom prst="rect">
            <a:avLst/>
          </a:prstGeom>
          <a:noFill/>
        </p:spPr>
        <p:txBody>
          <a:bodyPr wrap="square" rtlCol="0">
            <a:spAutoFit/>
          </a:bodyPr>
          <a:lstStyle/>
          <a:p>
            <a:r>
              <a:rPr lang="en-GB"/>
              <a:t>Higher concentration of alternative fuel stations in California is suspected due to Low Carbon Fuel Standard campaign. </a:t>
            </a:r>
            <a:r>
              <a:rPr lang="en-US" sz="1200" u="sng">
                <a:hlinkClick r:id="rId6"/>
              </a:rPr>
              <a:t>http://www.cadelivers.or</a:t>
            </a:r>
            <a:r>
              <a:rPr lang="en-US" sz="1200">
                <a:hlinkClick r:id="rId6"/>
              </a:rPr>
              <a:t>g</a:t>
            </a:r>
            <a:r>
              <a:rPr lang="en-US" sz="1200" u="sng">
                <a:hlinkClick r:id="rId6"/>
              </a:rPr>
              <a:t>/lowcarbon-fuelstandard/ (http://www.cadelivers.or</a:t>
            </a:r>
            <a:r>
              <a:rPr lang="en-US" sz="1200">
                <a:hlinkClick r:id="rId6"/>
              </a:rPr>
              <a:t>g</a:t>
            </a:r>
            <a:r>
              <a:rPr lang="en-US" sz="1200" u="sng">
                <a:hlinkClick r:id="rId6"/>
              </a:rPr>
              <a:t>/low-carbon-fuel-standard/)</a:t>
            </a:r>
            <a:r>
              <a:rPr lang="en-US" sz="1200">
                <a:hlinkClick r:id="rId6"/>
              </a:rPr>
              <a:t> </a:t>
            </a:r>
            <a:endParaRPr lang="en-GB" sz="1200" dirty="0"/>
          </a:p>
        </p:txBody>
      </p:sp>
    </p:spTree>
    <p:extLst>
      <p:ext uri="{BB962C8B-B14F-4D97-AF65-F5344CB8AC3E}">
        <p14:creationId xmlns:p14="http://schemas.microsoft.com/office/powerpoint/2010/main" val="120861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A61EA-B449-4B0C-87DD-07FE34D58229}"/>
              </a:ext>
            </a:extLst>
          </p:cNvPr>
          <p:cNvSpPr>
            <a:spLocks noGrp="1"/>
          </p:cNvSpPr>
          <p:nvPr>
            <p:ph type="title"/>
          </p:nvPr>
        </p:nvSpPr>
        <p:spPr>
          <a:xfrm>
            <a:off x="451658" y="643467"/>
            <a:ext cx="3750979" cy="1607060"/>
          </a:xfrm>
          <a:noFill/>
          <a:ln w="19050">
            <a:noFill/>
          </a:ln>
        </p:spPr>
        <p:txBody>
          <a:bodyPr wrap="square" anchor="ctr">
            <a:normAutofit/>
          </a:bodyPr>
          <a:lstStyle/>
          <a:p>
            <a:pPr algn="ctr"/>
            <a:r>
              <a:rPr lang="en-GB" sz="3200" b="1" dirty="0">
                <a:solidFill>
                  <a:schemeClr val="tx1">
                    <a:lumMod val="20000"/>
                    <a:lumOff val="80000"/>
                  </a:schemeClr>
                </a:solidFill>
              </a:rPr>
              <a:t>Alternative Fuel Types</a:t>
            </a:r>
          </a:p>
        </p:txBody>
      </p:sp>
      <p:sp>
        <p:nvSpPr>
          <p:cNvPr id="3" name="Content Placeholder 2">
            <a:extLst>
              <a:ext uri="{FF2B5EF4-FFF2-40B4-BE49-F238E27FC236}">
                <a16:creationId xmlns:a16="http://schemas.microsoft.com/office/drawing/2014/main" id="{48083CD1-63F6-410B-B5EF-AEDC0B6D87CF}"/>
              </a:ext>
            </a:extLst>
          </p:cNvPr>
          <p:cNvSpPr>
            <a:spLocks noGrp="1"/>
          </p:cNvSpPr>
          <p:nvPr>
            <p:ph idx="1"/>
          </p:nvPr>
        </p:nvSpPr>
        <p:spPr>
          <a:xfrm>
            <a:off x="451659" y="2166151"/>
            <a:ext cx="4040442" cy="4119239"/>
          </a:xfrm>
        </p:spPr>
        <p:txBody>
          <a:bodyPr>
            <a:normAutofit/>
          </a:bodyPr>
          <a:lstStyle/>
          <a:p>
            <a:r>
              <a:rPr lang="en-GB" sz="2000" dirty="0"/>
              <a:t>Over 90% of alternative fuels are comprised of electricity and ethanol85</a:t>
            </a:r>
          </a:p>
          <a:p>
            <a:r>
              <a:rPr lang="en-GB" sz="2000" dirty="0"/>
              <a:t>Higher number of electric vehicles is attributed to no tail pipe emissions, environmental friendly</a:t>
            </a:r>
          </a:p>
          <a:p>
            <a:r>
              <a:rPr lang="en-GB" sz="2000" dirty="0"/>
              <a:t>Convenient access to public charging stations and no cost</a:t>
            </a:r>
          </a:p>
          <a:p>
            <a:r>
              <a:rPr lang="en-GB" sz="2000" dirty="0"/>
              <a:t>Ethanol85 is 100% renewable fuel manufactured from corn.</a:t>
            </a:r>
          </a:p>
        </p:txBody>
      </p:sp>
      <p:pic>
        <p:nvPicPr>
          <p:cNvPr id="5" name="Picture 4" descr="A screenshot of a cell phone&#10;&#10;Description automatically generated">
            <a:extLst>
              <a:ext uri="{FF2B5EF4-FFF2-40B4-BE49-F238E27FC236}">
                <a16:creationId xmlns:a16="http://schemas.microsoft.com/office/drawing/2014/main" id="{2FB59AD7-A6C6-4A08-9CF2-FA11399C6D43}"/>
              </a:ext>
            </a:extLst>
          </p:cNvPr>
          <p:cNvPicPr>
            <a:picLocks noChangeAspect="1"/>
          </p:cNvPicPr>
          <p:nvPr/>
        </p:nvPicPr>
        <p:blipFill>
          <a:blip r:embed="rId2"/>
          <a:stretch>
            <a:fillRect/>
          </a:stretch>
        </p:blipFill>
        <p:spPr>
          <a:xfrm>
            <a:off x="5566157" y="643467"/>
            <a:ext cx="5713980" cy="5410199"/>
          </a:xfrm>
          <a:prstGeom prst="rect">
            <a:avLst/>
          </a:prstGeom>
        </p:spPr>
      </p:pic>
    </p:spTree>
    <p:extLst>
      <p:ext uri="{BB962C8B-B14F-4D97-AF65-F5344CB8AC3E}">
        <p14:creationId xmlns:p14="http://schemas.microsoft.com/office/powerpoint/2010/main" val="423085094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2A61EA-B449-4B0C-87DD-07FE34D58229}"/>
              </a:ext>
            </a:extLst>
          </p:cNvPr>
          <p:cNvSpPr>
            <a:spLocks noGrp="1"/>
          </p:cNvSpPr>
          <p:nvPr>
            <p:ph type="title"/>
          </p:nvPr>
        </p:nvSpPr>
        <p:spPr>
          <a:xfrm>
            <a:off x="643468" y="623392"/>
            <a:ext cx="3617814" cy="1607060"/>
          </a:xfrm>
          <a:noFill/>
          <a:ln w="19050">
            <a:noFill/>
          </a:ln>
        </p:spPr>
        <p:txBody>
          <a:bodyPr wrap="square" anchor="ctr">
            <a:normAutofit/>
          </a:bodyPr>
          <a:lstStyle/>
          <a:p>
            <a:pPr algn="ctr"/>
            <a:r>
              <a:rPr lang="en-GB" sz="3200" b="1" dirty="0">
                <a:solidFill>
                  <a:schemeClr val="tx1">
                    <a:lumMod val="20000"/>
                    <a:lumOff val="80000"/>
                  </a:schemeClr>
                </a:solidFill>
              </a:rPr>
              <a:t>Fuel Stations across US by Fuel Type</a:t>
            </a:r>
          </a:p>
        </p:txBody>
      </p:sp>
      <p:sp>
        <p:nvSpPr>
          <p:cNvPr id="3" name="Content Placeholder 2">
            <a:extLst>
              <a:ext uri="{FF2B5EF4-FFF2-40B4-BE49-F238E27FC236}">
                <a16:creationId xmlns:a16="http://schemas.microsoft.com/office/drawing/2014/main" id="{48083CD1-63F6-410B-B5EF-AEDC0B6D87CF}"/>
              </a:ext>
            </a:extLst>
          </p:cNvPr>
          <p:cNvSpPr>
            <a:spLocks noGrp="1"/>
          </p:cNvSpPr>
          <p:nvPr>
            <p:ph idx="1"/>
          </p:nvPr>
        </p:nvSpPr>
        <p:spPr>
          <a:xfrm>
            <a:off x="643467" y="2314937"/>
            <a:ext cx="3617813" cy="3738729"/>
          </a:xfrm>
        </p:spPr>
        <p:txBody>
          <a:bodyPr>
            <a:normAutofit/>
          </a:bodyPr>
          <a:lstStyle/>
          <a:p>
            <a:r>
              <a:rPr lang="en-GB" sz="2000" dirty="0"/>
              <a:t>Electric fuel stations are prominent along Coast line</a:t>
            </a:r>
          </a:p>
          <a:p>
            <a:r>
              <a:rPr lang="en-GB" sz="2000" dirty="0"/>
              <a:t>Ethanol85 stations are concentrated in Central Plain states due to high corn harvest</a:t>
            </a:r>
          </a:p>
          <a:p>
            <a:r>
              <a:rPr lang="en-GB" sz="2000" dirty="0"/>
              <a:t>Hydrogen stations are densely located in California</a:t>
            </a:r>
          </a:p>
          <a:p>
            <a:r>
              <a:rPr lang="en-GB" sz="2000" dirty="0"/>
              <a:t>Bio diesel stations mostly located in South Eastern states</a:t>
            </a:r>
          </a:p>
          <a:p>
            <a:endParaRPr lang="en-GB" sz="2000" dirty="0"/>
          </a:p>
        </p:txBody>
      </p:sp>
      <p:pic>
        <p:nvPicPr>
          <p:cNvPr id="11" name="Picture 10">
            <a:extLst>
              <a:ext uri="{FF2B5EF4-FFF2-40B4-BE49-F238E27FC236}">
                <a16:creationId xmlns:a16="http://schemas.microsoft.com/office/drawing/2014/main" id="{EE4412EF-0421-4DFA-9BBE-80DF82970E39}"/>
              </a:ext>
            </a:extLst>
          </p:cNvPr>
          <p:cNvPicPr>
            <a:picLocks noChangeAspect="1"/>
          </p:cNvPicPr>
          <p:nvPr/>
        </p:nvPicPr>
        <p:blipFill rotWithShape="1">
          <a:blip r:embed="rId2"/>
          <a:srcRect t="2707"/>
          <a:stretch/>
        </p:blipFill>
        <p:spPr>
          <a:xfrm>
            <a:off x="4695348" y="905522"/>
            <a:ext cx="7424685" cy="5509704"/>
          </a:xfrm>
          <a:prstGeom prst="rect">
            <a:avLst/>
          </a:prstGeom>
        </p:spPr>
      </p:pic>
    </p:spTree>
    <p:extLst>
      <p:ext uri="{BB962C8B-B14F-4D97-AF65-F5344CB8AC3E}">
        <p14:creationId xmlns:p14="http://schemas.microsoft.com/office/powerpoint/2010/main" val="22641043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07A41CA-9F63-428E-8726-23DECD6272FE}"/>
              </a:ext>
            </a:extLst>
          </p:cNvPr>
          <p:cNvSpPr>
            <a:spLocks noGrp="1"/>
          </p:cNvSpPr>
          <p:nvPr>
            <p:ph type="title"/>
          </p:nvPr>
        </p:nvSpPr>
        <p:spPr>
          <a:xfrm>
            <a:off x="277286" y="4760132"/>
            <a:ext cx="4558765" cy="1555521"/>
          </a:xfrm>
        </p:spPr>
        <p:txBody>
          <a:bodyPr>
            <a:normAutofit/>
          </a:bodyPr>
          <a:lstStyle/>
          <a:p>
            <a:r>
              <a:rPr lang="en-GB" sz="3200" b="1" dirty="0">
                <a:solidFill>
                  <a:schemeClr val="tx1">
                    <a:lumMod val="20000"/>
                    <a:lumOff val="80000"/>
                  </a:schemeClr>
                </a:solidFill>
              </a:rPr>
              <a:t>% Distribution by Fuel Type for each State</a:t>
            </a:r>
          </a:p>
        </p:txBody>
      </p:sp>
      <p:sp>
        <p:nvSpPr>
          <p:cNvPr id="52" name="Freeform: Shape 5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4" name="Picture 23">
            <a:extLst>
              <a:ext uri="{FF2B5EF4-FFF2-40B4-BE49-F238E27FC236}">
                <a16:creationId xmlns:a16="http://schemas.microsoft.com/office/drawing/2014/main" id="{EE610151-A62C-4655-91B0-E41CDB2197D9}"/>
              </a:ext>
            </a:extLst>
          </p:cNvPr>
          <p:cNvPicPr>
            <a:picLocks noChangeAspect="1"/>
          </p:cNvPicPr>
          <p:nvPr/>
        </p:nvPicPr>
        <p:blipFill rotWithShape="1">
          <a:blip r:embed="rId2"/>
          <a:srcRect t="1441"/>
          <a:stretch/>
        </p:blipFill>
        <p:spPr>
          <a:xfrm>
            <a:off x="670450" y="211958"/>
            <a:ext cx="10668001" cy="4087845"/>
          </a:xfrm>
          <a:prstGeom prst="rect">
            <a:avLst/>
          </a:prstGeom>
        </p:spPr>
      </p:pic>
      <p:sp>
        <p:nvSpPr>
          <p:cNvPr id="3" name="Content Placeholder 2">
            <a:extLst>
              <a:ext uri="{FF2B5EF4-FFF2-40B4-BE49-F238E27FC236}">
                <a16:creationId xmlns:a16="http://schemas.microsoft.com/office/drawing/2014/main" id="{0259C413-602F-4656-BF0C-7E82730B8801}"/>
              </a:ext>
            </a:extLst>
          </p:cNvPr>
          <p:cNvSpPr>
            <a:spLocks noGrp="1"/>
          </p:cNvSpPr>
          <p:nvPr>
            <p:ph idx="1"/>
          </p:nvPr>
        </p:nvSpPr>
        <p:spPr>
          <a:xfrm>
            <a:off x="5118447" y="4767660"/>
            <a:ext cx="6281873" cy="1770300"/>
          </a:xfrm>
        </p:spPr>
        <p:txBody>
          <a:bodyPr anchor="ctr">
            <a:normAutofit/>
          </a:bodyPr>
          <a:lstStyle/>
          <a:p>
            <a:r>
              <a:rPr lang="en-GB" sz="2400" dirty="0"/>
              <a:t>Electric stations are higher in states except for those states where E85 is available.</a:t>
            </a:r>
          </a:p>
          <a:p>
            <a:r>
              <a:rPr lang="en-GB" sz="2400" dirty="0"/>
              <a:t>E85 is higher in states where corn is harvested.</a:t>
            </a:r>
          </a:p>
          <a:p>
            <a:endParaRPr lang="en-GB" sz="2400" dirty="0"/>
          </a:p>
        </p:txBody>
      </p:sp>
    </p:spTree>
    <p:extLst>
      <p:ext uri="{BB962C8B-B14F-4D97-AF65-F5344CB8AC3E}">
        <p14:creationId xmlns:p14="http://schemas.microsoft.com/office/powerpoint/2010/main" val="101702642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2">
      <a:dk1>
        <a:sysClr val="windowText" lastClr="000000"/>
      </a:dk1>
      <a:lt1>
        <a:srgbClr val="A5A5A5"/>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1698</Words>
  <Application>Microsoft Macintosh PowerPoint</Application>
  <PresentationFormat>Widescreen</PresentationFormat>
  <Paragraphs>162</Paragraphs>
  <Slides>30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Apple Chancery</vt:lpstr>
      <vt:lpstr>Arial</vt:lpstr>
      <vt:lpstr>Calibri</vt:lpstr>
      <vt:lpstr>Calibri Light</vt:lpstr>
      <vt:lpstr>Office Theme</vt:lpstr>
      <vt:lpstr>Alternative Fuel Stations Predicting Market Growth</vt:lpstr>
      <vt:lpstr>Problem Synopsis</vt:lpstr>
      <vt:lpstr>Business Case</vt:lpstr>
      <vt:lpstr>Dataset Acquisition</vt:lpstr>
      <vt:lpstr>Data Wrangling</vt:lpstr>
      <vt:lpstr>Exploratory Data Analysis</vt:lpstr>
      <vt:lpstr>Alternative Fuel Types</vt:lpstr>
      <vt:lpstr>Fuel Stations across US by Fuel Type</vt:lpstr>
      <vt:lpstr>% Distribution by Fuel Type for each State</vt:lpstr>
      <vt:lpstr>Shift in Fuel Type over years</vt:lpstr>
      <vt:lpstr>Vehicle Sales by Year </vt:lpstr>
      <vt:lpstr>Regression plot – Vehicle Sales by Fuel Type</vt:lpstr>
      <vt:lpstr>Correlation between Stations and Vehicles</vt:lpstr>
      <vt:lpstr>EDA Summary</vt:lpstr>
      <vt:lpstr>Models Under Consideration to Predict the growth of Alternative Fuel stations </vt:lpstr>
      <vt:lpstr>Dickey Fuller Test and  Naïve Forecast</vt:lpstr>
      <vt:lpstr>ARIMA</vt:lpstr>
      <vt:lpstr>Glimpse of Neural Network  Why LSTM?</vt:lpstr>
      <vt:lpstr>LSTM</vt:lpstr>
      <vt:lpstr>LSTM  Model</vt:lpstr>
      <vt:lpstr>LSTM  Robust Model</vt:lpstr>
      <vt:lpstr>LSTM  Hyperparameter Tuning</vt:lpstr>
      <vt:lpstr>Hyperparameter Diagnostics</vt:lpstr>
      <vt:lpstr>Hyperparameter Diagnostics</vt:lpstr>
      <vt:lpstr>Hyperparameter Diagnostics</vt:lpstr>
      <vt:lpstr>Hyperparameter Diagnostics</vt:lpstr>
      <vt:lpstr>Hyperparameter Diagnostics</vt:lpstr>
      <vt:lpstr>Hyperparameter Diagnostics Conclusion</vt:lpstr>
      <vt:lpstr> Model Perspective</vt:lpstr>
      <vt:lpstr> Business Perspective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Alternative Fuel Stations Predicting Market Growth</dc:title>
  <dc:creator>Office</dc:creator>
  <cp:lastModifiedBy>Office</cp:lastModifiedBy>
  <cp:revision>7</cp:revision>
  <dcterms:created xsi:type="dcterms:W3CDTF">2020-02-29T01:54:05Z</dcterms:created>
  <dcterms:modified xsi:type="dcterms:W3CDTF">2020-02-29T14:18:41Z</dcterms:modified>
</cp:coreProperties>
</file>